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906000"/>
  <p:notesSz cx="6858000" cy="9144000"/>
  <p:embeddedFontLst>
    <p:embeddedFont>
      <p:font typeface="Palatino Linotype"/>
      <p:regular r:id="rId36"/>
      <p:bold r:id="rId37"/>
      <p:italic r:id="rId38"/>
      <p:boldItalic r:id="rId39"/>
    </p:embeddedFont>
    <p:embeddedFont>
      <p:font typeface="Quattrocento Sans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54">
          <p15:clr>
            <a:srgbClr val="A4A3A4"/>
          </p15:clr>
        </p15:guide>
        <p15:guide id="2" pos="330">
          <p15:clr>
            <a:srgbClr val="A4A3A4"/>
          </p15:clr>
        </p15:guide>
        <p15:guide id="3" pos="3778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207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jCdijPxdPcuiio+j/wTH1IpN+5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DDC397-8D00-463B-80B2-65266E4C44EB}">
  <a:tblStyle styleId="{D7DDC397-8D00-463B-80B2-65266E4C44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5E33FC3-A929-483D-8D5E-A9525E7D637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ECEBA2E-81FA-4FA4-8FA0-0EB5823FD41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54" orient="horz"/>
        <p:guide pos="330"/>
        <p:guide pos="3778"/>
        <p:guide pos="4088" orient="horz"/>
        <p:guide pos="12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42" Type="http://schemas.openxmlformats.org/officeDocument/2006/relationships/font" Target="fonts/QuattrocentoSans-italic.fntdata"/><Relationship Id="rId41" Type="http://schemas.openxmlformats.org/officeDocument/2006/relationships/font" Target="fonts/QuattrocentoSans-bold.fntdata"/><Relationship Id="rId22" Type="http://schemas.openxmlformats.org/officeDocument/2006/relationships/slide" Target="slides/slide16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43" Type="http://schemas.openxmlformats.org/officeDocument/2006/relationships/font" Target="fonts/QuattrocentoSans-bold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alatinoLinotype-bold.fntdata"/><Relationship Id="rId14" Type="http://schemas.openxmlformats.org/officeDocument/2006/relationships/slide" Target="slides/slide8.xml"/><Relationship Id="rId36" Type="http://schemas.openxmlformats.org/officeDocument/2006/relationships/font" Target="fonts/PalatinoLinotype-regular.fntdata"/><Relationship Id="rId17" Type="http://schemas.openxmlformats.org/officeDocument/2006/relationships/slide" Target="slides/slide11.xml"/><Relationship Id="rId39" Type="http://schemas.openxmlformats.org/officeDocument/2006/relationships/font" Target="fonts/PalatinoLinotype-boldItalic.fntdata"/><Relationship Id="rId16" Type="http://schemas.openxmlformats.org/officeDocument/2006/relationships/slide" Target="slides/slide10.xml"/><Relationship Id="rId38" Type="http://schemas.openxmlformats.org/officeDocument/2006/relationships/font" Target="fonts/PalatinoLinotyp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9c83b3e6_7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1a9c83b3e6_7_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d63d1853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탐색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탐색은 데이터 분석의 첫 단계로, 주요 정보를 이해하고 데이터의 특성을 파악하기 위해 수행했습니다.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요약: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수집된 데이터의 크기는 1,825개의 행과 456개의 열로 구성되어 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주요 통계값을 확인한 결과, 예를 들어 </a:t>
            </a:r>
            <a:r>
              <a:rPr lang="ko-KR" sz="9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BTC-USD</a:t>
            </a: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 열에서는 최소값, 최대값, 평균값 등 데이터의 기본적인 분포 정보를 확인할 수 있었습니다.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이를 통해 데이터의 기본 구조와 이상값 여부를 파악하였습니다.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타입 확인: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모든 열의 데이터 타입을 점검하여 숫자형, 문자열형 등 데이터 타입이 분석에 적합한지 확인했습니다.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기초 통계 분석: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열의 평균, 표준편차, 최소값, 최대값과 같은 요약 통계치를 도출하여 데이터의 분포와 특성을 이해하였습니다.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분포 시각화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탐색 과정에서 파악한 데이터를 바탕으로, 각 변수의 분포를 시각화하였습니다.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전체 데이터 시각화: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456개의 열에 대해 분포 그래프를 생성하였으며, 각 변수의 분포를 파일로 저장하였습니다.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생성된 그래프는 분포의 형태(정규분포, 왜도 등)를 직관적으로 확인할 수 있도록 설계되었습니다.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분포 그래프 저장: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분포 그래프는 페이지 단위로 정리되었으며, 예를 들어 </a:t>
            </a:r>
            <a:r>
              <a:rPr lang="ko-KR" sz="9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all_distributions_page_1.png</a:t>
            </a: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에서 </a:t>
            </a:r>
            <a:r>
              <a:rPr lang="ko-KR" sz="9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all_distributions_page_20.png</a:t>
            </a: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까지 총 20개의 페이지로 저장하였습니다.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그래프는 분석 중 이상값 또는 패턴을 쉽게 확인할 수 있도록 시각적으로 표현하였습니다.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1d63d18537_0_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d63d1853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방법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히스토그램 사용: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변수의 분포를 히스토그램으로 시각화하였습니다.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히스토그램은 변수별 데이터의 빈도와 범위를 보여줍니다.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샘플링: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크기가 크기 때문에 각 변수에서 50%의 데이터를 샘플링하여 시각화를 수행하였습니다.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이를 통해 데이터 전체를 시각화하는 데 소요되는 리소스를 줄이면서도 대표적인 분포를 확인할 수 있었습니다.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변수별 그래프 생성: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모든 변수에 대해 개별적으로 히스토그램을 생성하였으며, 한 화면에 여러 변수를 비교할 수 있도록 정렬하였습니다.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결과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슬라이드에서 보시다시피: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변수의 데이터 분포는 히스토그램 형태로 표시되었습니다.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분포를 통해 변수별로 다음과 같은 특성을 확인할 수 있었습니다: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데이터가 정규분포에 가까운 변수도 있지만, 일부 변수는 치우치거나 이상값이 존재하는 분포를 보입니다. 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이를 통해 비트코인과 같이 가격대가 높게 형성되어 있는지, 밈코인과 같이 낮게 형성되어 있는지, 스테이블코인 처럼 1달러에 집중되어 있는지를 확인 할 수 있었습니다.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1d63d18537_0_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a91e4ce0_5_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ba91e4ce0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ba91e4ce0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0f1a7d003_0_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0f1a7d00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0f1a7d00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0f1a7d003_0_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0f1a7d00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20f1a7d003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0f1a7d003_0_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0f1a7d00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20f1a7d003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0f1a7d003_0_6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0f1a7d00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20f1a7d00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0f1a7d003_0_8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0f1a7d00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20f1a7d00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f68ac30af_0_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f68ac30a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1f68ac30af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0f1a7d003_0_1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0f1a7d00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20f1a7d00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a9c83b3e6_7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1a9c83b3e6_7_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cf0e9a1de_1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cf0e9a1d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1cf0e9a1d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cf0e9a1de_1_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cf0e9a1de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1cf0e9a1de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cf0e9a1de_1_5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cf0e9a1de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cf0e9a1de_1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ec1c05f85_0_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ec1c05f8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1ec1c05f8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d17415dd4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d17415dd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/>
              <a:t>XGBoost 모델을 사용해 암호화폐 가격 예측을 수행했으며, 데이터를 80% 훈련 세트와 20% 테스트 세트로 분할하여 평가한 결과, 모델은 LUNC-USD에 대해 가장 낮은 RMSE(1.99)를 기록하며 높은 예측 성능을 보임</a:t>
            </a:r>
            <a:endParaRPr/>
          </a:p>
        </p:txBody>
      </p:sp>
      <p:sp>
        <p:nvSpPr>
          <p:cNvPr id="382" name="Google Shape;382;g31d17415dd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d63d18537_3_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d63d18537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/>
              <a:t>향후 1년 동안 ARIMA와 SARIMA 모델을 사용한 코인 가격 예측 결과, 각 코인은 대체로 안정적인 가격 추세를 보일 것으로 예상됨. 특히, 계절성과 변동성이 큰 코인(DASH-USD)은 SARIMA 모델이 더 적합하며, 단순한 패턴을 가진 코인(BSV-USD)은 ARIMA 모델이 효율적이고 정확한 예측 성능을 보이는 것으로 나타남</a:t>
            </a:r>
            <a:endParaRPr/>
          </a:p>
        </p:txBody>
      </p:sp>
      <p:sp>
        <p:nvSpPr>
          <p:cNvPr id="405" name="Google Shape;405;g31d63d18537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6d2c1b4f_9_1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6d2c1b4f_9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1d6d2c1b4f_9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3ef234975_0_6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3ef23497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23ef23497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d2c1b4f_9_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d2c1b4f_9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1d6d2c1b4f_9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d6d2c1b4f_9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암호화폐 시장의 급변하는 상황을 보여주는 뉴스 영상을 시청하시겠습니다.</a:t>
            </a:r>
            <a:br>
              <a:rPr lang="ko-KR"/>
            </a:br>
            <a:r>
              <a:rPr lang="ko-KR"/>
              <a:t>(영상 시청 후…)</a:t>
            </a:r>
            <a:br>
              <a:rPr lang="ko-KR"/>
            </a:br>
            <a:r>
              <a:rPr lang="ko-KR"/>
              <a:t>방금 보신 것처럼, 암호화폐 시장은 극심한 변동성과 불확실성을 특징으로 하고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/>
              <a:t>이러한 환경에서는 데이터를 기반으로 시장의 움직임을 분석하고 예측하는 것이 투자자와 정책 결정자들에게 필수적이고 중요한 가치를 제공합니다.</a:t>
            </a:r>
            <a:endParaRPr/>
          </a:p>
        </p:txBody>
      </p:sp>
      <p:sp>
        <p:nvSpPr>
          <p:cNvPr id="108" name="Google Shape;108;g31d6d2c1b4f_9_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3ed9f87be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분석 목적에 대해 말씀드리겠습니다.</a:t>
            </a:r>
            <a:br>
              <a:rPr lang="ko-KR" sz="1100"/>
            </a:br>
            <a:r>
              <a:rPr lang="ko-KR" sz="1100"/>
              <a:t>저희 프로젝트의 목적은 암호화폐 시장의 급격한 변동성과 정책적 요인을 통합적으로 분석하여, 데이터를 기반으로 예측 가능성을 높이고, 투자 및 정책 결정의 효율성을 제고하는 것입니다.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분석의 필요성은 두 가지 관점에서 설명할 수 있습니다.</a:t>
            </a:r>
            <a:br>
              <a:rPr lang="ko-KR" sz="1100"/>
            </a:br>
            <a:r>
              <a:rPr lang="ko-KR" sz="1100"/>
              <a:t>먼저, 시장적 관점에서는 암호화폐 시장이 높은 복잡성과 변동성을 가지고 있어, 데이터 기반의 의사결정이 필수적이라는 점입니다.</a:t>
            </a:r>
            <a:br>
              <a:rPr lang="ko-KR" sz="1100"/>
            </a:br>
            <a:r>
              <a:rPr lang="ko-KR" sz="1100"/>
              <a:t>단순한 가격 예측을 넘어, 거래량과 환율 같은 주요 요인을 반영한 정교한 분석이 필요합니다.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다음으로, 기술적 관점에서는 빅데이터와 머신러닝 알고리즘(Random Forest, LSTM, XGBoost 등)을 활용해 대규모 데이터의 패턴을 효과적으로 분석하고, 전통적 통계 분석의 한계를 극복할 수 있습니다.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이러한 이유에서, 저희는 PCA와 K-Means를 활용한 암호화폐 군집화와 머신러닝 기법을 적용한 가격 예측을 주요 목표로 설정했습니다.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116" name="Google Shape;116;g323ed9f87be_0_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3ed9f87b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23ed9f87be_0_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3ef234975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3ef2349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23ef2349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63d185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안녕하세요. BTC, ETH, SOL의 가격 및 온체인 데이터 수집 방법론에 대해 설명드리겠습니다.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이번 데이터 수집의 목표는 BTC, ETH, SOL의 가격 데이터와 온체인 데이터를 수집하여 분석에 활용하는 것입니다. 데이터 수집 기간은 11월 19일부터 11월 26일까지 설정하였습니다.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 방법은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Dune Analytics API를 활용하여, 특정 쿼리 결과를 CSV 형식으로 가져옵니다. 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Dune Analytics는 블록체인 데이터를 간편하게 쿼리하고 분석할 수 있는 플랫폼으로, 다양한 온체인 데이터를 실시간으로 제공하며 커뮤니티 중심의 데이터 공유를 지원합니다.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여러 쿼리의 결과를 Python 코드로 처리하여 하나의 Excel 파일로 저장하는 프로세스를 구현했습니다.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코드 구성 및 설명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수집을 위해 작성한 Python 코드의 주요 구성 요소는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Dune API 설정: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Dune Analytics API 키와 쿼리 ID를 설정하여 데이터를 요청합니다.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CSV 데이터를 데이터프레임으로 변환: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API로 가져온 CSV 데이터를 Pandas 데이터프레임으로 변환하여 다루기 쉽게 처리합니다.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여러 쿼리 결과를 Excel로 저장: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쿼리 결과를 개별 시트에 저장하며, 파일은 자동으로 날짜와 시간을 포함하여 저장됩니다.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Excel 파일 저장 및 실행: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최종적으로 데이터를 정리하여 분석이 용이한 형태로 저장합니다.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최종 수집 데이터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수집된 데이터의 주요 항목은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BTC, ETH, SOL 관련 데이터: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Price: 암호화폐 가격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Volatility: 변동성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Avg_txn_fee: 평균 거래 수수료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Active_address: 활성 주소 수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온체인 데이터: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Transaction Fees: 총 거래 수수료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Transfers Volume: 전송량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Transaction Count: 거래 건수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오른쪽 하단의 표에서 보시는 것처럼, 각 데이터는 날짜별로 정리되었으며, 시계열 분석에 적합한 형태로 저장되었습니다.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68" name="Google Shape;168;g31d63d18537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d63d1853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1차 데이터 수집 이후 교수님의 멘토링을 통하여 최대한 많은 코인 가격 데이터 수집 후 분석하는 방향으로 변경하였습니다. 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500여 종 코인의 가격 데이터 수집 및 처리 방법론에 대해 설명드리겠습니다.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목표는 500여 종 코인의 가격 데이터를 수집하여 5년 동안의 일간 데이터를 확보하는 것입니다. 데이터 수집 기간은 11월 27일부터 12월 3일까지 진행되었습니다.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 방법은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Yahoo Finance API를 사용하여 지정한 티커(주식 또는 가상자산 등)의 금융 데이터를 확보하였습니다.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수집된 데이터를 Excel 파일로 저장하여 분석에 활용할 수 있는 형태로 구성하였습니다.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Python 코드를 작성하여 전체 과정을 자동화하였습니다.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코드 구성 및 설명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수집과 처리를 위해 작성된 Python 코드의 주요 구성 요소는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기간 설정: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최근 5년간 데이터를 수집하도록 시작 날짜와 종료 날짜를 설정하였습니다.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티커 목록 읽기: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미리 준비된 티커 리스트를 읽어와 각 티커에 대해 데이터를 요청하였습니다.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yfinance 라이브러리를 활용하여 각 티커의 데이터를 수집하였으며, 이 과정에서 주요 종가 데이터를 정리하였습니다.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결과 저장: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수집된 데이터를 Pandas 데이터프레임으로 처리한 뒤, 최종 결과를 Excel 파일로 저장하였습니다.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최종적으로 450여 종 코인의 가격 데이터를 확보하였으며, 오른쪽 하단의 표에서 확인할 수 있듯이 각 코인의 데이터를 날짜별로 정리하였습니다.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g31d63d18537_0_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d63d1853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다음으로, Factor Loading을 기반으로 선정된 대표 코인의 가격 데이터를 수집하여 5년 동안의 일간 데이터를 확보하는 것입니다. 데이터 수집 기간은 12월 4일부터 12월 6일까지 설정하였습니다.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데이터 수집 및 처리를 위해 다음과 같은 방법론을 사용했습니다: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Yahoo Finance API를 활용하여 선정된 대표 코인의 상세 데이터를 확보하였습니다.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수집된 데이터를 Python 스크립트를 통해 처리한 뒤, Excel 파일로 저장하여 분석에 활용할 수 있도록 정리하였습니다.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코드 구성 및 설명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Python 코드를 사용하여 데이터를 수집 및 처리하였으며, 주요 구성 요소는 다음과 같습니다: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기간 설정: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최근 5년 동안의 데이터를 수집하도록 시작 날짜와 종료 날짜를 설정하였습니다.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가격 데이터 추가: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각 티커별로 가격 데이터(Open, High, Low, Close, Volume)를 수집하였고, 추가적으로 환율 정보를 포함하였습니다.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티커 목록 읽기: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선정된 대표 코인의 티커 리스트를 기반으로 데이터를 요청하였습니다.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AutoNum type="arabicPeriod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결과 저장: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Char char="●"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수집한 데이터를 정리하여 Excel 파일로 저장하였습니다. 저장된 데이터는 Open, High, Low, Close, Volume과 같은 상세 데이터를 포함하고 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최종 수집 데이터</a:t>
            </a:r>
            <a:endParaRPr b="1"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D0D0D"/>
                </a:solidFill>
                <a:highlight>
                  <a:srgbClr val="FFFFFF"/>
                </a:highlight>
              </a:rPr>
              <a:t>최종적으로 대표 코인의 상세 가격 데이터를 확보하였으며, 오른쪽 하단의 표에서 확인할 수 있듯이 각 코인의 데이터를 날짜별로 정리하였습니다. 이를 통해 대표 코인의 과거 데이터와 상세 분석을 위한 기반 데이터를 준비할 수 있었습니다.</a:t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87" name="Google Shape;187;g31d63d18537_0_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latino Linotype"/>
              <a:buNone/>
              <a:defRPr b="0" i="0"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751976" y="251351"/>
            <a:ext cx="9154024" cy="432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14"/>
          <p:cNvSpPr txBox="1"/>
          <p:nvPr/>
        </p:nvSpPr>
        <p:spPr>
          <a:xfrm>
            <a:off x="751976" y="665223"/>
            <a:ext cx="8890788" cy="599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751976" y="715937"/>
            <a:ext cx="9064625" cy="648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783388" y="216987"/>
            <a:ext cx="3122612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latino Linotype"/>
              <a:buNone/>
              <a:defRPr b="0" i="0"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0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21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 sz="4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스크린샷, 블루, 일렉트릭 블루, 그래픽이(가) 표시된 사진&#10;&#10;자동 생성된 설명" id="15" name="Google Shape;1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961" y="1485"/>
            <a:ext cx="1049809" cy="693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블루, 그래픽, 그래픽 디자인이(가) 표시된 사진&#10;&#10;자동 생성된 설명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30050" t="0"/>
          <a:stretch/>
        </p:blipFill>
        <p:spPr>
          <a:xfrm>
            <a:off x="6008407" y="1485"/>
            <a:ext cx="3897593" cy="5201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1627/jksie.2022.45.3.123&amp;#8203;:contentReference%5Boaicite:0%5D%7Bindex=0" TargetMode="External"/><Relationship Id="rId4" Type="http://schemas.openxmlformats.org/officeDocument/2006/relationships/hyperlink" Target="https://doi.org/10.3745/KTSDE.2022.11.1.19&amp;#8203;:contentReference%5Boaicite:1%5D%7Bindex=1" TargetMode="External"/><Relationship Id="rId5" Type="http://schemas.openxmlformats.org/officeDocument/2006/relationships/hyperlink" Target="https://doi.org/10.3745/KTSDE.2022.11.1.19&amp;#8203;:contentReference%5Boaicite:1%5D%7Bindex=1" TargetMode="External"/><Relationship Id="rId6" Type="http://schemas.openxmlformats.org/officeDocument/2006/relationships/hyperlink" Target="https://koreascience.or.kr/article/JAKO202213042729030.pag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r80P0QRJhic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a9c83b3e6_7_26"/>
          <p:cNvSpPr/>
          <p:nvPr/>
        </p:nvSpPr>
        <p:spPr>
          <a:xfrm>
            <a:off x="933224" y="2149911"/>
            <a:ext cx="155752" cy="63376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1a9c83b3e6_7_26"/>
          <p:cNvSpPr txBox="1"/>
          <p:nvPr/>
        </p:nvSpPr>
        <p:spPr>
          <a:xfrm>
            <a:off x="1088976" y="3614800"/>
            <a:ext cx="55857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소속 : 서강대학교 AI &amp; SW 대학원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전공 : 데이터사이언스 &amp; AI 전공 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과목 : </a:t>
            </a:r>
            <a:r>
              <a:rPr lang="ko-KR" sz="1800">
                <a:solidFill>
                  <a:srgbClr val="171616"/>
                </a:solidFill>
              </a:rPr>
              <a:t>빅데이터 분석 예측 / 지도교수 정화민 교수님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171616"/>
                </a:solidFill>
              </a:rPr>
              <a:t>5팀</a:t>
            </a: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1800">
                <a:solidFill>
                  <a:srgbClr val="171616"/>
                </a:solidFill>
              </a:rPr>
              <a:t>설현일(팀장), 전명준, 유지연, 김수민</a:t>
            </a:r>
            <a:endParaRPr sz="1800">
              <a:solidFill>
                <a:srgbClr val="171616"/>
              </a:solidFill>
            </a:endParaRPr>
          </a:p>
        </p:txBody>
      </p:sp>
      <p:sp>
        <p:nvSpPr>
          <p:cNvPr id="95" name="Google Shape;95;g31a9c83b3e6_7_26"/>
          <p:cNvSpPr txBox="1"/>
          <p:nvPr/>
        </p:nvSpPr>
        <p:spPr>
          <a:xfrm>
            <a:off x="1204250" y="2149900"/>
            <a:ext cx="84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/>
              <a:t>빅데이터 분석 기법을 활용한 암호화폐 가격 예측 모델링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1a9c83b3e6_7_26"/>
          <p:cNvSpPr txBox="1"/>
          <p:nvPr/>
        </p:nvSpPr>
        <p:spPr>
          <a:xfrm>
            <a:off x="1187925" y="2568225"/>
            <a:ext cx="6694800" cy="231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75707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A Big Data Analytics Approach to Cryptocurrency Price Prediction Modeling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7" name="Google Shape;97;g31a9c83b3e6_7_26"/>
          <p:cNvSpPr txBox="1"/>
          <p:nvPr/>
        </p:nvSpPr>
        <p:spPr>
          <a:xfrm>
            <a:off x="6240825" y="149200"/>
            <a:ext cx="372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2024-</a:t>
            </a:r>
            <a:r>
              <a:rPr lang="ko-KR" sz="1200">
                <a:solidFill>
                  <a:schemeClr val="lt1"/>
                </a:solidFill>
              </a:rPr>
              <a:t>2 빅데이터 예측분석 기말 팀프로젝트 5팀</a:t>
            </a: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63d18537_0_22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자료수집 및 방법론 설명</a:t>
            </a:r>
            <a:endParaRPr/>
          </a:p>
        </p:txBody>
      </p:sp>
      <p:sp>
        <p:nvSpPr>
          <p:cNvPr id="199" name="Google Shape;199;g31d63d18537_0_22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Data and method explanation</a:t>
            </a:r>
            <a:endParaRPr/>
          </a:p>
        </p:txBody>
      </p:sp>
      <p:pic>
        <p:nvPicPr>
          <p:cNvPr id="200" name="Google Shape;200;g31d63d18537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55" y="1705222"/>
            <a:ext cx="4426191" cy="46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1d63d18537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715" y="1705222"/>
            <a:ext cx="5038163" cy="4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1d63d18537_0_22"/>
          <p:cNvSpPr txBox="1"/>
          <p:nvPr/>
        </p:nvSpPr>
        <p:spPr>
          <a:xfrm>
            <a:off x="324515" y="1040698"/>
            <a:ext cx="560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탐색 및 전체 데이터 분포 시각화</a:t>
            </a:r>
            <a:endParaRPr/>
          </a:p>
        </p:txBody>
      </p:sp>
      <p:sp>
        <p:nvSpPr>
          <p:cNvPr id="203" name="Google Shape;203;g31d63d18537_0_22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전명준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d63d18537_0_3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자료수집 및 방법론 설명</a:t>
            </a:r>
            <a:endParaRPr/>
          </a:p>
        </p:txBody>
      </p:sp>
      <p:sp>
        <p:nvSpPr>
          <p:cNvPr id="209" name="Google Shape;209;g31d63d18537_0_3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Data and method explanation</a:t>
            </a:r>
            <a:endParaRPr/>
          </a:p>
        </p:txBody>
      </p:sp>
      <p:pic>
        <p:nvPicPr>
          <p:cNvPr descr="텍스트, 스크린샷, 라인, 평행이(가) 표시된 사진&#10;&#10;자동 생성된 설명" id="210" name="Google Shape;210;g31d63d18537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24" y="1715144"/>
            <a:ext cx="1800000" cy="514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라인, 다채로움이(가) 표시된 사진&#10;&#10;자동 생성된 설명" id="211" name="Google Shape;211;g31d63d18537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8915" y="1715143"/>
            <a:ext cx="1800000" cy="514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라인, 평행이(가) 표시된 사진&#10;&#10;자동 생성된 설명" id="212" name="Google Shape;212;g31d63d18537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4188" y="1715143"/>
            <a:ext cx="1800000" cy="514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텍스트, 라인, 도표이(가) 표시된 사진&#10;&#10;자동 생성된 설명" id="213" name="Google Shape;213;g31d63d18537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3000" y="1708725"/>
            <a:ext cx="1800000" cy="514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라인, 평행이(가) 표시된 사진&#10;&#10;자동 생성된 설명" id="214" name="Google Shape;214;g31d63d18537_0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1812" y="1708724"/>
            <a:ext cx="1800000" cy="51428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1d63d18537_0_30"/>
          <p:cNvSpPr txBox="1"/>
          <p:nvPr/>
        </p:nvSpPr>
        <p:spPr>
          <a:xfrm>
            <a:off x="351812" y="1045658"/>
            <a:ext cx="560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변수의 분포를 히스토그램으로 표시 (각 변수 데이터 50% 샘플링)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1d63d18537_0_30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전명준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ba91e4ce0_5_2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탐색적 데이터 분석 : PCA와 K-Means</a:t>
            </a:r>
            <a:endParaRPr/>
          </a:p>
        </p:txBody>
      </p:sp>
      <p:sp>
        <p:nvSpPr>
          <p:cNvPr id="223" name="Google Shape;223;g31ba91e4ce0_5_2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</p:txBody>
      </p:sp>
      <p:sp>
        <p:nvSpPr>
          <p:cNvPr id="224" name="Google Shape;224;g31ba91e4ce0_5_2"/>
          <p:cNvSpPr txBox="1"/>
          <p:nvPr/>
        </p:nvSpPr>
        <p:spPr>
          <a:xfrm>
            <a:off x="189000" y="871625"/>
            <a:ext cx="92340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</a:t>
            </a:r>
            <a:r>
              <a:rPr b="1" lang="ko-KR" sz="1800">
                <a:solidFill>
                  <a:schemeClr val="dk1"/>
                </a:solidFill>
              </a:rPr>
              <a:t>분석 목적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암호화폐 데이터의 상관 관계를 분석.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주요 암호화폐 그룹을 정의하고 대표 코인 도출.</a:t>
            </a:r>
            <a:endParaRPr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-"/>
            </a:pPr>
            <a:r>
              <a:rPr lang="ko-KR" sz="1000">
                <a:solidFill>
                  <a:srgbClr val="FF0000"/>
                </a:solidFill>
              </a:rPr>
              <a:t>*대표 코인은 각 그룹의 일반적 특성을 반영하므로, 클러스터 전체를 분석하는것 보다 대표 코인을 분석하는 것이 더 효율적*</a:t>
            </a:r>
            <a:endParaRPr sz="10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[2] </a:t>
            </a:r>
            <a:r>
              <a:rPr b="1" lang="ko-KR" sz="1800">
                <a:solidFill>
                  <a:schemeClr val="dk1"/>
                </a:solidFill>
              </a:rPr>
              <a:t>데이터 전처리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상관 행렬 생성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암호 화폐 간의 간격 변동 상관 관계를 계산하여 상관 행렬 생성(</a:t>
            </a:r>
            <a:r>
              <a:rPr lang="ko-KR" sz="1000">
                <a:solidFill>
                  <a:srgbClr val="FF0000"/>
                </a:solidFill>
              </a:rPr>
              <a:t>PCA 및 클러스터링의 입력에 필요</a:t>
            </a:r>
            <a:r>
              <a:rPr lang="ko-K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스케일링 확인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상관 행렬 분석이기에, 데이터가 표준화된 상태(0을 중심으로 스케일링)인지 확인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암호 화폐간 상관 관계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특정 암호화폐간에 매우 높은 상관 관계를 가짐, 이는 유사한 시장 움직임을 보인다는것을 의미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낮거나 음의 상관 관계를 가지는 암호화폐는 시장에서 서로 독립으로 움직이는 경향을 가짐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g31ba91e4ce0_5_2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f1a7d003_0_3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탐색적 데이터 분석 : PCA와 K-Means</a:t>
            </a:r>
            <a:endParaRPr/>
          </a:p>
        </p:txBody>
      </p:sp>
      <p:sp>
        <p:nvSpPr>
          <p:cNvPr id="232" name="Google Shape;232;g320f1a7d003_0_3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20f1a7d003_0_3"/>
          <p:cNvSpPr txBox="1"/>
          <p:nvPr/>
        </p:nvSpPr>
        <p:spPr>
          <a:xfrm>
            <a:off x="189000" y="871625"/>
            <a:ext cx="92340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PCA Analysis</a:t>
            </a:r>
            <a:endParaRPr b="1" sz="18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Scree Plot 분석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Scree Plot은 누적 분산 비율을 보여줌.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PC1과 PC2가 전체 분산의 약 73%를 설명</a:t>
            </a:r>
            <a:r>
              <a:rPr lang="ko-KR" sz="1100">
                <a:solidFill>
                  <a:schemeClr val="dk1"/>
                </a:solidFill>
              </a:rPr>
              <a:t>하며, 주요 정보를 충분히 보존.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PC1과 PC2를 기준으로 클러스터링에 활용할 차원 축소 데이터를 구성.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      Explained Variance Table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PC1: 57.87%</a:t>
            </a:r>
            <a:r>
              <a:rPr lang="ko-KR" sz="1100">
                <a:solidFill>
                  <a:schemeClr val="dk1"/>
                </a:solidFill>
              </a:rPr>
              <a:t>, </a:t>
            </a:r>
            <a:r>
              <a:rPr b="1" lang="ko-KR" sz="1100">
                <a:solidFill>
                  <a:schemeClr val="dk1"/>
                </a:solidFill>
              </a:rPr>
              <a:t>PC2: 15.43%</a:t>
            </a:r>
            <a:r>
              <a:rPr lang="ko-KR" sz="1100">
                <a:solidFill>
                  <a:schemeClr val="dk1"/>
                </a:solidFill>
              </a:rPr>
              <a:t> → 총 **73.30%**의 분산 설명.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PC3부터는 기여도가 급격히 감소하여, 주성분으로 선택할 필요가 없다고 판단.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4" name="Google Shape;234;g320f1a7d00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75" y="3849537"/>
            <a:ext cx="3324150" cy="22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20f1a7d003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725" y="3274813"/>
            <a:ext cx="23431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20f1a7d003_0_3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0f1a7d003_0_3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탐색적 데이터 분석 : PCA와 K-Means</a:t>
            </a:r>
            <a:endParaRPr/>
          </a:p>
        </p:txBody>
      </p:sp>
      <p:sp>
        <p:nvSpPr>
          <p:cNvPr id="243" name="Google Shape;243;g320f1a7d003_0_3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20f1a7d003_0_30"/>
          <p:cNvSpPr txBox="1"/>
          <p:nvPr/>
        </p:nvSpPr>
        <p:spPr>
          <a:xfrm>
            <a:off x="189000" y="871625"/>
            <a:ext cx="9234000" cy="4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K-Means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Elbow Method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관성(Inertia) 값을 기반으로 최적의 클러스터 수(K)를 결정.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Elbow Point: 관성 값의 감소율이 완만해지는 지점.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최적의 K 값으로 **3**이 선정됨.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>
                <a:solidFill>
                  <a:schemeClr val="dk1"/>
                </a:solidFill>
              </a:rPr>
              <a:t>클러스터링 수행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PCA로 차원 축소된 데이터를 기반으로 K-Means 클러스터링 수행.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최적 K 값에 따라 데이터를 3개의 클러스터로 그룹화.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g320f1a7d00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75" y="2366250"/>
            <a:ext cx="2776225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20f1a7d00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13" y="1869300"/>
            <a:ext cx="24479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20f1a7d003_0_30"/>
          <p:cNvSpPr txBox="1"/>
          <p:nvPr/>
        </p:nvSpPr>
        <p:spPr>
          <a:xfrm>
            <a:off x="9905875" y="7620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0f1a7d003_0_51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탐색적 데이터 분석 : PCA와 K-Means</a:t>
            </a:r>
            <a:endParaRPr/>
          </a:p>
        </p:txBody>
      </p:sp>
      <p:sp>
        <p:nvSpPr>
          <p:cNvPr id="254" name="Google Shape;254;g320f1a7d003_0_51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20f1a7d003_0_51"/>
          <p:cNvSpPr txBox="1"/>
          <p:nvPr/>
        </p:nvSpPr>
        <p:spPr>
          <a:xfrm>
            <a:off x="189000" y="871625"/>
            <a:ext cx="92340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K-Means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클러스터링 결과 (K-Means)</a:t>
            </a:r>
            <a:br>
              <a:rPr b="1" lang="ko-KR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각 클러스터는 암호화폐의 유사한 특성을 기반으로 그룹화 진행.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>
                <a:solidFill>
                  <a:schemeClr val="dk1"/>
                </a:solidFill>
              </a:rPr>
              <a:t>대표 암호화폐 선정</a:t>
            </a:r>
            <a:r>
              <a:rPr lang="ko-KR">
                <a:solidFill>
                  <a:schemeClr val="dk1"/>
                </a:solidFill>
              </a:rPr>
              <a:t>:</a:t>
            </a:r>
            <a:br>
              <a:rPr lang="ko-KR">
                <a:solidFill>
                  <a:schemeClr val="dk1"/>
                </a:solidFill>
              </a:rPr>
            </a:br>
            <a:r>
              <a:rPr b="1" lang="ko-KR" sz="1100">
                <a:solidFill>
                  <a:schemeClr val="dk1"/>
                </a:solidFill>
              </a:rPr>
              <a:t>클러스터 0</a:t>
            </a:r>
            <a:r>
              <a:rPr lang="ko-KR" sz="1100">
                <a:solidFill>
                  <a:schemeClr val="dk1"/>
                </a:solidFill>
              </a:rPr>
              <a:t>: DUSK-USD</a:t>
            </a:r>
            <a:br>
              <a:rPr lang="ko-KR" sz="1100">
                <a:solidFill>
                  <a:schemeClr val="dk1"/>
                </a:solidFill>
              </a:rPr>
            </a:br>
            <a:r>
              <a:rPr b="1" lang="ko-KR" sz="1100">
                <a:solidFill>
                  <a:schemeClr val="dk1"/>
                </a:solidFill>
              </a:rPr>
              <a:t>클러스터 1</a:t>
            </a:r>
            <a:r>
              <a:rPr lang="ko-KR" sz="1100">
                <a:solidFill>
                  <a:schemeClr val="dk1"/>
                </a:solidFill>
              </a:rPr>
              <a:t>: TFUEL-USD</a:t>
            </a:r>
            <a:br>
              <a:rPr lang="ko-KR" sz="1100">
                <a:solidFill>
                  <a:schemeClr val="dk1"/>
                </a:solidFill>
              </a:rPr>
            </a:br>
            <a:r>
              <a:rPr b="1" lang="ko-KR" sz="1100">
                <a:solidFill>
                  <a:schemeClr val="dk1"/>
                </a:solidFill>
              </a:rPr>
              <a:t>클러스터 2</a:t>
            </a:r>
            <a:r>
              <a:rPr lang="ko-KR" sz="1100">
                <a:solidFill>
                  <a:schemeClr val="dk1"/>
                </a:solidFill>
              </a:rPr>
              <a:t>: BCA-USD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ko-KR" sz="1300">
                <a:solidFill>
                  <a:schemeClr val="dk1"/>
                </a:solidFill>
              </a:rPr>
              <a:t>대표 암호화폐 선정 기준</a:t>
            </a:r>
            <a:r>
              <a:rPr lang="ko-KR" sz="1300">
                <a:solidFill>
                  <a:schemeClr val="dk1"/>
                </a:solidFill>
              </a:rPr>
              <a:t>:</a:t>
            </a:r>
            <a:br>
              <a:rPr lang="ko-KR" sz="13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각 클러스터의 중심점(Centroid)에 가장 가까운 암호화폐를 대표로 선정.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" name="Google Shape;256;g320f1a7d00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25" y="3517600"/>
            <a:ext cx="7546751" cy="32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20f1a7d003_0_51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0f1a7d003_0_6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탐색적 데이터 분석 : PCA와 K-Means</a:t>
            </a:r>
            <a:endParaRPr/>
          </a:p>
        </p:txBody>
      </p:sp>
      <p:sp>
        <p:nvSpPr>
          <p:cNvPr id="264" name="Google Shape;264;g320f1a7d003_0_6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20f1a7d003_0_60"/>
          <p:cNvSpPr txBox="1"/>
          <p:nvPr/>
        </p:nvSpPr>
        <p:spPr>
          <a:xfrm>
            <a:off x="189000" y="871625"/>
            <a:ext cx="92340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Factor Loading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클러스터링 결과 (Factor Loading)</a:t>
            </a:r>
            <a:br>
              <a:rPr b="1" lang="ko-KR">
                <a:solidFill>
                  <a:schemeClr val="dk1"/>
                </a:solidFill>
              </a:rPr>
            </a:br>
            <a:r>
              <a:rPr b="1" lang="ko-KR" sz="1000">
                <a:solidFill>
                  <a:srgbClr val="FF0000"/>
                </a:solidFill>
              </a:rPr>
              <a:t>*PC1</a:t>
            </a:r>
            <a:r>
              <a:rPr b="1" lang="ko-KR" sz="1000">
                <a:solidFill>
                  <a:srgbClr val="FF0000"/>
                </a:solidFill>
              </a:rPr>
              <a:t>에 주요 정보가 포함되어 있고 대표 암호 화폐만 선별하는 과정이라 PC2를 제외</a:t>
            </a:r>
            <a:r>
              <a:rPr b="1" lang="ko-KR" sz="1000">
                <a:solidFill>
                  <a:srgbClr val="FF0000"/>
                </a:solidFill>
              </a:rPr>
              <a:t>*</a:t>
            </a:r>
            <a:endParaRPr b="1" sz="1000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클러스터 0: </a:t>
            </a: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LUNC-USD (PC1: 0.053541)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클러스터 1: </a:t>
            </a: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DASH-USD (PC1: 0.134100)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클러스터 2: </a:t>
            </a: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BSV-USD (PC1: 0.095326)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추가 설명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PC1 값이 가장 큰 암호화폐는 해당 클러스터의 </a:t>
            </a:r>
            <a:r>
              <a:rPr b="1" lang="ko-KR" sz="1100">
                <a:solidFill>
                  <a:schemeClr val="dk1"/>
                </a:solidFill>
              </a:rPr>
              <a:t>특성을 가장 잘 반영</a:t>
            </a:r>
            <a:r>
              <a:rPr lang="ko-KR" sz="1100">
                <a:solidFill>
                  <a:schemeClr val="dk1"/>
                </a:solidFill>
              </a:rPr>
              <a:t>하는 암호화폐로 선정.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Factor Loading 분석은 </a:t>
            </a:r>
            <a:r>
              <a:rPr b="1" lang="ko-KR" sz="1100">
                <a:solidFill>
                  <a:schemeClr val="dk1"/>
                </a:solidFill>
              </a:rPr>
              <a:t>클러스터의 대표성을 직관적으로 해석</a:t>
            </a:r>
            <a:r>
              <a:rPr lang="ko-KR" sz="1100">
                <a:solidFill>
                  <a:schemeClr val="dk1"/>
                </a:solidFill>
              </a:rPr>
              <a:t>할 수 있도록 도움.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266" name="Google Shape;266;g320f1a7d003_0_60"/>
          <p:cNvGrpSpPr/>
          <p:nvPr/>
        </p:nvGrpSpPr>
        <p:grpSpPr>
          <a:xfrm>
            <a:off x="973038" y="3345425"/>
            <a:ext cx="7959929" cy="3144270"/>
            <a:chOff x="152400" y="2486225"/>
            <a:chExt cx="7959929" cy="3144270"/>
          </a:xfrm>
        </p:grpSpPr>
        <p:pic>
          <p:nvPicPr>
            <p:cNvPr id="267" name="Google Shape;267;g320f1a7d003_0_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486225"/>
              <a:ext cx="2943225" cy="31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g320f1a7d003_0_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83479" y="2496711"/>
              <a:ext cx="2228850" cy="31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g320f1a7d003_0_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95625" y="2487245"/>
              <a:ext cx="2781300" cy="314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g320f1a7d003_0_60"/>
          <p:cNvSpPr/>
          <p:nvPr/>
        </p:nvSpPr>
        <p:spPr>
          <a:xfrm>
            <a:off x="973050" y="3557999"/>
            <a:ext cx="7959900" cy="185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1" name="Google Shape;271;g320f1a7d003_0_60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0f1a7d003_0_84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Random Forest 대표 코인 가격 예측</a:t>
            </a:r>
            <a:endParaRPr/>
          </a:p>
        </p:txBody>
      </p:sp>
      <p:sp>
        <p:nvSpPr>
          <p:cNvPr id="278" name="Google Shape;278;g320f1a7d003_0_84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20f1a7d003_0_84"/>
          <p:cNvSpPr txBox="1"/>
          <p:nvPr/>
        </p:nvSpPr>
        <p:spPr>
          <a:xfrm>
            <a:off x="189000" y="871625"/>
            <a:ext cx="9234000" cy="5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목표 설정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암호화폐(BSV, LUNC, DASH)의 과거 데이터를 바탕으로 가격 예측 모델을 구축하고 미래의 가격 변동성을 예측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[2] 학습을 위한 데이터 전처리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데이터 선택</a:t>
            </a:r>
            <a:r>
              <a:rPr lang="ko-KR">
                <a:solidFill>
                  <a:schemeClr val="dk1"/>
                </a:solidFill>
              </a:rPr>
              <a:t> </a:t>
            </a:r>
            <a:br>
              <a:rPr lang="ko-KR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=&gt;</a:t>
            </a:r>
            <a:r>
              <a:rPr lang="ko-KR" sz="1200">
                <a:solidFill>
                  <a:schemeClr val="dk1"/>
                </a:solidFill>
              </a:rPr>
              <a:t>대표 암호화폐 </a:t>
            </a:r>
            <a:r>
              <a:rPr lang="ko-KR" sz="1200">
                <a:solidFill>
                  <a:schemeClr val="dk1"/>
                </a:solidFill>
              </a:rPr>
              <a:t>2019년 1월부터 2024년까지의 암호화폐 데이터를 수집.</a:t>
            </a:r>
            <a:br>
              <a:rPr lang="ko-K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결측치 처리</a:t>
            </a:r>
            <a:br>
              <a:rPr b="1" lang="ko-KR">
                <a:solidFill>
                  <a:schemeClr val="dk1"/>
                </a:solidFill>
              </a:rPr>
            </a:br>
            <a:r>
              <a:rPr lang="ko-KR" sz="1200">
                <a:solidFill>
                  <a:schemeClr val="dk1"/>
                </a:solidFill>
              </a:rPr>
              <a:t>=&gt;데이터의 결측치를 **선형 보간법(Interpolate)**으로 채움.</a:t>
            </a:r>
            <a:br>
              <a:rPr lang="ko-K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기술 지표 추가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RSI (Relative Strength Index)</a:t>
            </a:r>
            <a:r>
              <a:rPr lang="ko-KR" sz="1100">
                <a:solidFill>
                  <a:schemeClr val="dk1"/>
                </a:solidFill>
              </a:rPr>
              <a:t>:시장의 과매수/과매도 상태를 판단을 위한 기술 지표.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MACD</a:t>
            </a:r>
            <a:r>
              <a:rPr lang="ko-KR" sz="1100">
                <a:solidFill>
                  <a:schemeClr val="dk1"/>
                </a:solidFill>
              </a:rPr>
              <a:t>:</a:t>
            </a:r>
            <a:r>
              <a:rPr b="1" lang="ko-KR" sz="1100">
                <a:solidFill>
                  <a:schemeClr val="dk1"/>
                </a:solidFill>
              </a:rPr>
              <a:t>추세 강도</a:t>
            </a:r>
            <a:r>
              <a:rPr lang="ko-KR" sz="1100">
                <a:solidFill>
                  <a:schemeClr val="dk1"/>
                </a:solidFill>
              </a:rPr>
              <a:t>와 방향성을 나타내는 지표로, 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		장단기 이동평균선 차이를 기반으로 계산됨.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Bollinger Bands</a:t>
            </a:r>
            <a:r>
              <a:rPr lang="ko-KR" sz="1100">
                <a:solidFill>
                  <a:schemeClr val="dk1"/>
                </a:solidFill>
              </a:rPr>
              <a:t>:변동성을 </a:t>
            </a:r>
            <a:r>
              <a:rPr b="1" lang="ko-KR" sz="1100">
                <a:solidFill>
                  <a:schemeClr val="dk1"/>
                </a:solidFill>
              </a:rPr>
              <a:t>표준 편차</a:t>
            </a:r>
            <a:r>
              <a:rPr lang="ko-KR" sz="1100">
                <a:solidFill>
                  <a:schemeClr val="dk1"/>
                </a:solidFill>
              </a:rPr>
              <a:t>로 측정해 상단/중단/하단 밴드를 제공. </a:t>
            </a:r>
            <a:br>
              <a:rPr lang="ko-KR" sz="1100">
                <a:solidFill>
                  <a:schemeClr val="dk1"/>
                </a:solidFill>
              </a:rPr>
            </a:br>
            <a:r>
              <a:rPr lang="ko-KR" sz="1100">
                <a:solidFill>
                  <a:schemeClr val="dk1"/>
                </a:solidFill>
              </a:rPr>
              <a:t>			     가격 변동 범위를 시각화함.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Price Range</a:t>
            </a:r>
            <a:r>
              <a:rPr lang="ko-KR" sz="1100">
                <a:solidFill>
                  <a:schemeClr val="dk1"/>
                </a:solidFill>
              </a:rPr>
              <a:t>: 하루 High와 Low의 차이로 가격 변동성을 나타냄.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환율(Exchange Rate)</a:t>
            </a:r>
            <a:r>
              <a:rPr lang="ko-KR" sz="1100">
                <a:solidFill>
                  <a:schemeClr val="dk1"/>
                </a:solidFill>
              </a:rPr>
              <a:t>:Close_KRW / Close로 계산하여 환율 변동성을 반영.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</a:rPr>
              <a:t>*과거 데이터만으로는 사장의 추세나 패턴을 정확히 파악하기 힘듬. 기술 지표는 이러한 점을 고려하여</a:t>
            </a:r>
            <a:endParaRPr sz="9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</a:rPr>
              <a:t>수학적으로 계산하여 추세와 시장 상태를 더 잘 이해할 수 있도록 해줌.*</a:t>
            </a:r>
            <a:endParaRPr sz="9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g320f1a7d00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575" y="2631829"/>
            <a:ext cx="3307025" cy="285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20f1a7d003_0_84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f68ac30af_0_22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Random Forest 대표 코인 가격 예측</a:t>
            </a:r>
            <a:endParaRPr/>
          </a:p>
        </p:txBody>
      </p:sp>
      <p:sp>
        <p:nvSpPr>
          <p:cNvPr id="288" name="Google Shape;288;g31f68ac30af_0_22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1f68ac30af_0_22"/>
          <p:cNvSpPr txBox="1"/>
          <p:nvPr/>
        </p:nvSpPr>
        <p:spPr>
          <a:xfrm>
            <a:off x="189000" y="871625"/>
            <a:ext cx="9234000" cy="6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[3] Random Forest </a:t>
            </a:r>
            <a:r>
              <a:rPr b="1" lang="ko-KR" sz="1800">
                <a:solidFill>
                  <a:schemeClr val="dk1"/>
                </a:solidFill>
              </a:rPr>
              <a:t>모델 학습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독립 변수 설정</a:t>
            </a:r>
            <a:r>
              <a:rPr lang="ko-K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Open, High, Low, Volume, Price_Range, RSI, MACD, Bollinger Bands, Exchange Rate, Close_KRW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종속 변수 설정</a:t>
            </a:r>
            <a:r>
              <a:rPr lang="ko-K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Close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데이터 정규화</a:t>
            </a:r>
            <a:r>
              <a:rPr lang="ko-K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MinMaxScaler</a:t>
            </a:r>
            <a:r>
              <a:rPr lang="ko-KR" sz="1100">
                <a:solidFill>
                  <a:schemeClr val="dk1"/>
                </a:solidFill>
              </a:rPr>
              <a:t>를 사용해 독립 변수를 0~1 범위로 정규화.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하이퍼파라미터 최적화</a:t>
            </a:r>
            <a:r>
              <a:rPr lang="ko-K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GridSearchCV</a:t>
            </a:r>
            <a:r>
              <a:rPr lang="ko-KR" sz="1100">
                <a:solidFill>
                  <a:schemeClr val="dk1"/>
                </a:solidFill>
              </a:rPr>
              <a:t>를 통해 최적의 하이퍼파라미터 탐색: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-K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</a:t>
            </a:r>
            <a:r>
              <a:rPr lang="ko-KR" sz="1100">
                <a:solidFill>
                  <a:schemeClr val="dk1"/>
                </a:solidFill>
              </a:rPr>
              <a:t>: [100, 200, 300]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-K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ko-KR" sz="1100">
                <a:solidFill>
                  <a:schemeClr val="dk1"/>
                </a:solidFill>
              </a:rPr>
              <a:t>: [10, 15, 20]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-K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min_samples_split</a:t>
            </a:r>
            <a:r>
              <a:rPr lang="ko-KR" sz="1100">
                <a:solidFill>
                  <a:schemeClr val="dk1"/>
                </a:solidFill>
              </a:rPr>
              <a:t>: [2, 5, 10]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성능 평가 지표</a:t>
            </a:r>
            <a:r>
              <a:rPr lang="ko-K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MAE (Mean Absolute Error)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MSE (Mean Squared Error)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RMSE (Root Mean Squared Error)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-KR" sz="1100">
                <a:solidFill>
                  <a:schemeClr val="dk1"/>
                </a:solidFill>
              </a:rPr>
              <a:t>R² (설명력)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0" name="Google Shape;290;g31f68ac30af_0_22"/>
          <p:cNvGraphicFramePr/>
          <p:nvPr/>
        </p:nvGraphicFramePr>
        <p:xfrm>
          <a:off x="4228650" y="394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{7ECEBA2E-81FA-4FA4-8FA0-0EB5823FD410}</a:tableStyleId>
              </a:tblPr>
              <a:tblGrid>
                <a:gridCol w="1768925"/>
                <a:gridCol w="3803775"/>
              </a:tblGrid>
              <a:tr h="29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하이퍼파라미터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  <a:tr h="29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n_estimators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트리의 개수를 조정 (100, 200, 300)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트리의 최대 깊이 설정 (10, 15, 20)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min_samples_split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노드를 분할하기 위한 최소 샘플 수 (2, 5, 10)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1" name="Google Shape;291;g31f68ac30af_0_22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0f1a7d003_0_11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Random Forest 대표 코인 가격 예측</a:t>
            </a:r>
            <a:endParaRPr/>
          </a:p>
        </p:txBody>
      </p:sp>
      <p:sp>
        <p:nvSpPr>
          <p:cNvPr id="298" name="Google Shape;298;g320f1a7d003_0_11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g320f1a7d003_0_110"/>
          <p:cNvGrpSpPr/>
          <p:nvPr/>
        </p:nvGrpSpPr>
        <p:grpSpPr>
          <a:xfrm>
            <a:off x="633816" y="1454925"/>
            <a:ext cx="5330421" cy="232200"/>
            <a:chOff x="4937760" y="1060880"/>
            <a:chExt cx="4065300" cy="232200"/>
          </a:xfrm>
        </p:grpSpPr>
        <p:cxnSp>
          <p:nvCxnSpPr>
            <p:cNvPr id="300" name="Google Shape;300;g320f1a7d003_0_110"/>
            <p:cNvCxnSpPr/>
            <p:nvPr/>
          </p:nvCxnSpPr>
          <p:spPr>
            <a:xfrm>
              <a:off x="4937760" y="1196976"/>
              <a:ext cx="406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1" name="Google Shape;301;g320f1a7d003_0_110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g320f1a7d003_0_110"/>
          <p:cNvGrpSpPr/>
          <p:nvPr/>
        </p:nvGrpSpPr>
        <p:grpSpPr>
          <a:xfrm>
            <a:off x="6175353" y="1454925"/>
            <a:ext cx="3422962" cy="232200"/>
            <a:chOff x="4937760" y="1060880"/>
            <a:chExt cx="3699300" cy="232200"/>
          </a:xfrm>
        </p:grpSpPr>
        <p:cxnSp>
          <p:nvCxnSpPr>
            <p:cNvPr id="303" name="Google Shape;303;g320f1a7d003_0_110"/>
            <p:cNvCxnSpPr/>
            <p:nvPr/>
          </p:nvCxnSpPr>
          <p:spPr>
            <a:xfrm flipH="1" rot="10800000">
              <a:off x="4937760" y="1183176"/>
              <a:ext cx="3699300" cy="1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4" name="Google Shape;304;g320f1a7d003_0_110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Key Findings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g320f1a7d003_0_110"/>
          <p:cNvSpPr/>
          <p:nvPr/>
        </p:nvSpPr>
        <p:spPr>
          <a:xfrm>
            <a:off x="5800175" y="4079575"/>
            <a:ext cx="433800" cy="357900"/>
          </a:xfrm>
          <a:prstGeom prst="rightArrow">
            <a:avLst>
              <a:gd fmla="val 50000" name="adj1"/>
              <a:gd fmla="val 43532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6" name="Google Shape;306;g320f1a7d003_0_110"/>
          <p:cNvSpPr txBox="1"/>
          <p:nvPr/>
        </p:nvSpPr>
        <p:spPr>
          <a:xfrm>
            <a:off x="6334625" y="1715840"/>
            <a:ext cx="3263700" cy="5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BSV</a:t>
            </a:r>
            <a:endParaRPr b="1" sz="13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ko-KR" sz="900">
                <a:solidFill>
                  <a:schemeClr val="dk1"/>
                </a:solidFill>
              </a:rPr>
              <a:t>R² 값이 0.9351</a:t>
            </a:r>
            <a:r>
              <a:rPr lang="ko-KR" sz="900">
                <a:solidFill>
                  <a:schemeClr val="dk1"/>
                </a:solidFill>
              </a:rPr>
              <a:t>로 높은 설명력을 보이며, 모델이 코인의 데이터 패턴을 잘 학습하고 있음을 나타냄.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ko-KR" sz="900">
                <a:solidFill>
                  <a:schemeClr val="dk1"/>
                </a:solidFill>
              </a:rPr>
              <a:t>RMSE: 4.7842</a:t>
            </a:r>
            <a:r>
              <a:rPr lang="ko-KR" sz="900">
                <a:solidFill>
                  <a:schemeClr val="dk1"/>
                </a:solidFill>
              </a:rPr>
              <a:t>로 예측값과 실제값 간의 오차가 다소 존재하지만, 비교적 안정적인 예측 성능을 보임.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모델의 성능을 더욱 개선하기 위해 </a:t>
            </a:r>
            <a:r>
              <a:rPr b="1" lang="ko-KR" sz="900">
                <a:solidFill>
                  <a:schemeClr val="dk1"/>
                </a:solidFill>
              </a:rPr>
              <a:t>시계열 특성</a:t>
            </a:r>
            <a:r>
              <a:rPr lang="ko-KR" sz="900">
                <a:solidFill>
                  <a:schemeClr val="dk1"/>
                </a:solidFill>
              </a:rPr>
              <a:t>이나 </a:t>
            </a:r>
            <a:r>
              <a:rPr b="1" lang="ko-KR" sz="900">
                <a:solidFill>
                  <a:schemeClr val="dk1"/>
                </a:solidFill>
              </a:rPr>
              <a:t>외부 요인</a:t>
            </a:r>
            <a:r>
              <a:rPr lang="ko-KR" sz="900">
                <a:solidFill>
                  <a:schemeClr val="dk1"/>
                </a:solidFill>
              </a:rPr>
              <a:t>(거래량 급등, 시장 뉴스 등)의 추가 반영이 필요할 수 있음.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LUNC</a:t>
            </a:r>
            <a:endParaRPr b="1" sz="11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b="1" lang="ko-KR" sz="900">
                <a:solidFill>
                  <a:schemeClr val="dk1"/>
                </a:solidFill>
              </a:rPr>
              <a:t>R² 값이 0.9466</a:t>
            </a:r>
            <a:r>
              <a:rPr lang="ko-KR" sz="900">
                <a:solidFill>
                  <a:schemeClr val="dk1"/>
                </a:solidFill>
              </a:rPr>
              <a:t>로 높은 설명력을 보여주지만, </a:t>
            </a:r>
            <a:r>
              <a:rPr b="1" lang="ko-KR" sz="900">
                <a:solidFill>
                  <a:schemeClr val="dk1"/>
                </a:solidFill>
              </a:rPr>
              <a:t>결측치</a:t>
            </a:r>
            <a:r>
              <a:rPr lang="ko-KR" sz="900">
                <a:solidFill>
                  <a:schemeClr val="dk1"/>
                </a:solidFill>
              </a:rPr>
              <a:t>로 인해 일부 기간에 대한 데이터 손실이 심각하게 발생함.</a:t>
            </a:r>
            <a:endParaRPr sz="9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b="1" lang="ko-KR" sz="900">
                <a:solidFill>
                  <a:schemeClr val="dk1"/>
                </a:solidFill>
              </a:rPr>
              <a:t>MAE와 MSE 값이 0.0000</a:t>
            </a:r>
            <a:r>
              <a:rPr lang="ko-KR" sz="900">
                <a:solidFill>
                  <a:schemeClr val="dk1"/>
                </a:solidFill>
              </a:rPr>
              <a:t>인 이유는 예측값이 실제값과 동일하거나, 데이터가 </a:t>
            </a:r>
            <a:r>
              <a:rPr b="1" lang="ko-KR" sz="900">
                <a:solidFill>
                  <a:schemeClr val="dk1"/>
                </a:solidFill>
              </a:rPr>
              <a:t>불균형적</a:t>
            </a:r>
            <a:r>
              <a:rPr lang="ko-KR" sz="900">
                <a:solidFill>
                  <a:schemeClr val="dk1"/>
                </a:solidFill>
              </a:rPr>
              <a:t>이기 때문임.</a:t>
            </a:r>
            <a:endParaRPr sz="9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ko-KR" sz="900">
                <a:solidFill>
                  <a:schemeClr val="dk1"/>
                </a:solidFill>
              </a:rPr>
              <a:t>정확한 예측을 위해 </a:t>
            </a:r>
            <a:r>
              <a:rPr b="1" lang="ko-KR" sz="900">
                <a:solidFill>
                  <a:schemeClr val="dk1"/>
                </a:solidFill>
              </a:rPr>
              <a:t>데이터 품질 개선</a:t>
            </a:r>
            <a:r>
              <a:rPr lang="ko-KR" sz="900">
                <a:solidFill>
                  <a:schemeClr val="dk1"/>
                </a:solidFill>
              </a:rPr>
              <a:t>과 </a:t>
            </a:r>
            <a:r>
              <a:rPr b="1" lang="ko-KR" sz="900">
                <a:solidFill>
                  <a:schemeClr val="dk1"/>
                </a:solidFill>
              </a:rPr>
              <a:t>데이터 재수집</a:t>
            </a:r>
            <a:r>
              <a:rPr lang="ko-KR" sz="900">
                <a:solidFill>
                  <a:schemeClr val="dk1"/>
                </a:solidFill>
              </a:rPr>
              <a:t>이 필요함. 특히 </a:t>
            </a:r>
            <a:r>
              <a:rPr b="1" lang="ko-KR" sz="900">
                <a:solidFill>
                  <a:schemeClr val="dk1"/>
                </a:solidFill>
              </a:rPr>
              <a:t>이상치</a:t>
            </a:r>
            <a:r>
              <a:rPr lang="ko-KR" sz="900">
                <a:solidFill>
                  <a:schemeClr val="dk1"/>
                </a:solidFill>
              </a:rPr>
              <a:t>와 </a:t>
            </a:r>
            <a:r>
              <a:rPr b="1" lang="ko-KR" sz="900">
                <a:solidFill>
                  <a:schemeClr val="dk1"/>
                </a:solidFill>
              </a:rPr>
              <a:t>결측치 처리</a:t>
            </a:r>
            <a:r>
              <a:rPr lang="ko-KR" sz="900">
                <a:solidFill>
                  <a:schemeClr val="dk1"/>
                </a:solidFill>
              </a:rPr>
              <a:t>가 중요함.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DASH</a:t>
            </a:r>
            <a:endParaRPr b="1" sz="11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b="1" lang="ko-KR" sz="900">
                <a:solidFill>
                  <a:schemeClr val="dk1"/>
                </a:solidFill>
              </a:rPr>
              <a:t>R² 값이 0.9635</a:t>
            </a:r>
            <a:r>
              <a:rPr lang="ko-KR" sz="900">
                <a:solidFill>
                  <a:schemeClr val="dk1"/>
                </a:solidFill>
              </a:rPr>
              <a:t>로 높은 설명력을 보이며, 모델이 </a:t>
            </a:r>
            <a:r>
              <a:rPr b="1" lang="ko-KR" sz="900">
                <a:solidFill>
                  <a:schemeClr val="dk1"/>
                </a:solidFill>
              </a:rPr>
              <a:t>가격 변동 패턴</a:t>
            </a:r>
            <a:r>
              <a:rPr lang="ko-KR" sz="900">
                <a:solidFill>
                  <a:schemeClr val="dk1"/>
                </a:solidFill>
              </a:rPr>
              <a:t>을 효과적으로 학습했음을 나타냄.</a:t>
            </a:r>
            <a:endParaRPr sz="9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b="1" lang="ko-KR" sz="900">
                <a:solidFill>
                  <a:schemeClr val="dk1"/>
                </a:solidFill>
              </a:rPr>
              <a:t>RMSE: 1.0027</a:t>
            </a:r>
            <a:r>
              <a:rPr lang="ko-KR" sz="900">
                <a:solidFill>
                  <a:schemeClr val="dk1"/>
                </a:solidFill>
              </a:rPr>
              <a:t>로 비교적 낮은 오차를 보이며, 예측 안정성이 뛰어남.</a:t>
            </a:r>
            <a:endParaRPr sz="9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ko-KR" sz="900">
                <a:solidFill>
                  <a:schemeClr val="dk1"/>
                </a:solidFill>
              </a:rPr>
              <a:t>일부 구간에서 모델이 과도하게 학습(과적합)된 가능성이 있으며, </a:t>
            </a:r>
            <a:r>
              <a:rPr b="1" lang="ko-KR" sz="900">
                <a:solidFill>
                  <a:schemeClr val="dk1"/>
                </a:solidFill>
              </a:rPr>
              <a:t>추가 검증 데이터</a:t>
            </a:r>
            <a:r>
              <a:rPr lang="ko-KR" sz="900">
                <a:solidFill>
                  <a:schemeClr val="dk1"/>
                </a:solidFill>
              </a:rPr>
              <a:t>를 활용해 모델의 일반화 성능을 개선할 수 있음.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07" name="Google Shape;307;g320f1a7d003_0_110"/>
          <p:cNvSpPr txBox="1"/>
          <p:nvPr/>
        </p:nvSpPr>
        <p:spPr>
          <a:xfrm>
            <a:off x="3980550" y="1768175"/>
            <a:ext cx="1944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BSV 평가 지표: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MAE: 3.0566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MSE: 22.8888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RMSE: 4.7842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R²: 0.9351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g320f1a7d003_0_110"/>
          <p:cNvSpPr txBox="1"/>
          <p:nvPr/>
        </p:nvSpPr>
        <p:spPr>
          <a:xfrm>
            <a:off x="3980550" y="3361975"/>
            <a:ext cx="1944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LUNC 평가 지표: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MAE: 0.0000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MSE: 0.0000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RMSE: 0.0000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R²: 0.9466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g320f1a7d003_0_110"/>
          <p:cNvSpPr txBox="1"/>
          <p:nvPr/>
        </p:nvSpPr>
        <p:spPr>
          <a:xfrm>
            <a:off x="3980550" y="5064900"/>
            <a:ext cx="1944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DASH 평가 지표: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MAE: 0.7111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MSE: 1.0053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RMSE: 1.0027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R²: 0.9635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0" name="Google Shape;310;g320f1a7d003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25" y="1768175"/>
            <a:ext cx="2974340" cy="15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20f1a7d003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3493425"/>
            <a:ext cx="3084299" cy="165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20f1a7d003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75" y="5182976"/>
            <a:ext cx="2906901" cy="15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20f1a7d003_0_110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설현일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a9c83b3e6_7_34"/>
          <p:cNvSpPr txBox="1"/>
          <p:nvPr/>
        </p:nvSpPr>
        <p:spPr>
          <a:xfrm>
            <a:off x="951136" y="790483"/>
            <a:ext cx="43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ko-KR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31a9c83b3e6_7_34"/>
          <p:cNvCxnSpPr/>
          <p:nvPr/>
        </p:nvCxnSpPr>
        <p:spPr>
          <a:xfrm>
            <a:off x="1056814" y="1622367"/>
            <a:ext cx="3568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g31a9c83b3e6_7_34"/>
          <p:cNvSpPr/>
          <p:nvPr/>
        </p:nvSpPr>
        <p:spPr>
          <a:xfrm>
            <a:off x="1056813" y="1406076"/>
            <a:ext cx="3568800" cy="45600"/>
          </a:xfrm>
          <a:prstGeom prst="rect">
            <a:avLst/>
          </a:prstGeom>
          <a:solidFill>
            <a:srgbClr val="232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1a9c83b3e6_7_34"/>
          <p:cNvSpPr txBox="1"/>
          <p:nvPr/>
        </p:nvSpPr>
        <p:spPr>
          <a:xfrm>
            <a:off x="1056813" y="1683767"/>
            <a:ext cx="8097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분석의 목적 (Research objective)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2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문헌 연구 (Literature review)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3. 방향성 설정 (Defining Methodological Direction)</a:t>
            </a:r>
            <a:endParaRPr sz="2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4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000">
                <a:solidFill>
                  <a:schemeClr val="dk1"/>
                </a:solidFill>
              </a:rPr>
              <a:t>자료수집 및 방법론 설명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(Data and method explanation)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5. </a:t>
            </a:r>
            <a:r>
              <a:rPr lang="ko-KR" sz="2000">
                <a:solidFill>
                  <a:schemeClr val="dk1"/>
                </a:solidFill>
              </a:rPr>
              <a:t>탐색적 데이터 분석 : PCA와 K-Means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6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분석결과 정리 보고 (Analysis result)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7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결론 및 </a:t>
            </a:r>
            <a:r>
              <a:rPr lang="ko-KR" sz="2000">
                <a:solidFill>
                  <a:srgbClr val="262626"/>
                </a:solidFill>
              </a:rPr>
              <a:t>느낀점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(Conclusion and</a:t>
            </a:r>
            <a:r>
              <a:rPr lang="ko-KR" sz="2000">
                <a:solidFill>
                  <a:srgbClr val="262626"/>
                </a:solidFill>
              </a:rPr>
              <a:t> reflection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62626"/>
                </a:solidFill>
              </a:rPr>
              <a:t>* </a:t>
            </a: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참고문헌 (Reference list)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cf0e9a1de_1_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LSTM </a:t>
            </a:r>
            <a:r>
              <a:rPr lang="ko-KR"/>
              <a:t>모델 기반 대표 코인 가격 예측</a:t>
            </a:r>
            <a:endParaRPr/>
          </a:p>
        </p:txBody>
      </p:sp>
      <p:sp>
        <p:nvSpPr>
          <p:cNvPr id="320" name="Google Shape;320;g31cf0e9a1de_1_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1cf0e9a1de_1_0"/>
          <p:cNvSpPr txBox="1"/>
          <p:nvPr/>
        </p:nvSpPr>
        <p:spPr>
          <a:xfrm>
            <a:off x="189000" y="871625"/>
            <a:ext cx="9234000" cy="5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[1] 목표 설정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군집별 학습을 통해 각 군집의 대표 코인 가격 예측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[2] 학습을 위한 데이터 전처리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데이터 선택</a:t>
            </a:r>
            <a:r>
              <a:rPr lang="ko-KR">
                <a:solidFill>
                  <a:schemeClr val="dk1"/>
                </a:solidFill>
              </a:rPr>
              <a:t>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: 각 군집의 Close 데이터, 대표 코인의 Open, Close, Low, High, Volume, 환율 Open, Close, Low, High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결측치 처리</a:t>
            </a:r>
            <a:br>
              <a:rPr b="1"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: 코인 데이터는 1일간격, 환율 데이터는 null 값을 선형 보간 처리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로그 변환</a:t>
            </a:r>
            <a:br>
              <a:rPr b="1"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: 값의 스케일 차이 (지나치게 0에 수렴 하는 대부분의 데이터 처리를 위함) 해결을 위함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정규화</a:t>
            </a:r>
            <a:br>
              <a:rPr b="1"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: 클러스터 내 코인 데이터의 트렌드를 이용해서 대표 코인의 종가를 예측하기 위함이므로,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   각 열을 (0,1) 범위로 스케일링하여 변화율을 반영하기 위함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g31cf0e9a1d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75" y="3641975"/>
            <a:ext cx="2527126" cy="19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cf0e9a1d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11" y="3641975"/>
            <a:ext cx="2478904" cy="19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cf0e9a1d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048" y="3641975"/>
            <a:ext cx="2478904" cy="196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f0e9a1de_1_18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LSTM 모델 기반 대표 코인 가격 예측</a:t>
            </a:r>
            <a:endParaRPr/>
          </a:p>
        </p:txBody>
      </p:sp>
      <p:sp>
        <p:nvSpPr>
          <p:cNvPr id="331" name="Google Shape;331;g31cf0e9a1de_1_18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g31cf0e9a1de_1_18"/>
          <p:cNvGrpSpPr/>
          <p:nvPr/>
        </p:nvGrpSpPr>
        <p:grpSpPr>
          <a:xfrm>
            <a:off x="1138335" y="1247832"/>
            <a:ext cx="7693200" cy="232200"/>
            <a:chOff x="2897047" y="1060880"/>
            <a:chExt cx="7693200" cy="232200"/>
          </a:xfrm>
        </p:grpSpPr>
        <p:cxnSp>
          <p:nvCxnSpPr>
            <p:cNvPr id="333" name="Google Shape;333;g31cf0e9a1de_1_18"/>
            <p:cNvCxnSpPr/>
            <p:nvPr/>
          </p:nvCxnSpPr>
          <p:spPr>
            <a:xfrm>
              <a:off x="2897047" y="1177028"/>
              <a:ext cx="769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4" name="Google Shape;334;g31cf0e9a1de_1_18"/>
            <p:cNvSpPr/>
            <p:nvPr/>
          </p:nvSpPr>
          <p:spPr>
            <a:xfrm>
              <a:off x="6048436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5" name="Google Shape;335;g31cf0e9a1de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00" y="1541250"/>
            <a:ext cx="4487675" cy="20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cf0e9a1de_1_18"/>
          <p:cNvSpPr txBox="1"/>
          <p:nvPr/>
        </p:nvSpPr>
        <p:spPr>
          <a:xfrm>
            <a:off x="523875" y="3555350"/>
            <a:ext cx="460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LUNC 코인은 사실상 죽은 화폐로 예측이 무의미한 것으로 보임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37" name="Google Shape;337;g31cf0e9a1de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00" y="4364525"/>
            <a:ext cx="4487675" cy="2094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31cf0e9a1de_1_18"/>
          <p:cNvCxnSpPr>
            <a:stCxn id="339" idx="3"/>
          </p:cNvCxnSpPr>
          <p:nvPr/>
        </p:nvCxnSpPr>
        <p:spPr>
          <a:xfrm flipH="1">
            <a:off x="3915032" y="5567954"/>
            <a:ext cx="543000" cy="4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g31cf0e9a1de_1_18"/>
          <p:cNvSpPr txBox="1"/>
          <p:nvPr/>
        </p:nvSpPr>
        <p:spPr>
          <a:xfrm>
            <a:off x="523875" y="4532225"/>
            <a:ext cx="756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DASH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1" name="Google Shape;341;g31cf0e9a1de_1_18"/>
          <p:cNvSpPr txBox="1"/>
          <p:nvPr/>
        </p:nvSpPr>
        <p:spPr>
          <a:xfrm>
            <a:off x="523875" y="1669225"/>
            <a:ext cx="756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LUNC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42" name="Google Shape;342;g31cf0e9a1de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925" y="1541264"/>
            <a:ext cx="4487675" cy="209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1cf0e9a1de_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8500" y="3987950"/>
            <a:ext cx="2219700" cy="187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4" name="Google Shape;344;g31cf0e9a1de_1_18"/>
          <p:cNvCxnSpPr>
            <a:stCxn id="343" idx="0"/>
          </p:cNvCxnSpPr>
          <p:nvPr/>
        </p:nvCxnSpPr>
        <p:spPr>
          <a:xfrm flipH="1" rot="10800000">
            <a:off x="8008350" y="3375050"/>
            <a:ext cx="345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g31cf0e9a1de_1_18"/>
          <p:cNvSpPr txBox="1"/>
          <p:nvPr/>
        </p:nvSpPr>
        <p:spPr>
          <a:xfrm>
            <a:off x="5127375" y="1669225"/>
            <a:ext cx="756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BSV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9" name="Google Shape;339;g31cf0e9a1de_1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2850" y="4016450"/>
            <a:ext cx="2152200" cy="1817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cf0e9a1de_1_59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LSTM 모델 기반 대표 코인 가격 예측</a:t>
            </a:r>
            <a:endParaRPr/>
          </a:p>
        </p:txBody>
      </p:sp>
      <p:sp>
        <p:nvSpPr>
          <p:cNvPr id="352" name="Google Shape;352;g31cf0e9a1de_1_59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g31cf0e9a1de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25" y="1686625"/>
            <a:ext cx="2723400" cy="230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g31cf0e9a1de_1_59"/>
          <p:cNvSpPr txBox="1"/>
          <p:nvPr/>
        </p:nvSpPr>
        <p:spPr>
          <a:xfrm>
            <a:off x="3686225" y="1686625"/>
            <a:ext cx="194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최종 Test 평가 지표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Normalized Results: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MSE: 0.0015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RMSE: 0.0386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MAE: 0.0299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 Scale Results: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MSE: 44.9174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ko-KR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RMSE: 6.7020</a:t>
            </a:r>
            <a:endParaRPr sz="10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MAE: 4.8641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R²: 0.6689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MAPE: 8.89%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5" name="Google Shape;355;g31cf0e9a1de_1_59"/>
          <p:cNvGrpSpPr/>
          <p:nvPr/>
        </p:nvGrpSpPr>
        <p:grpSpPr>
          <a:xfrm>
            <a:off x="5631180" y="1331836"/>
            <a:ext cx="4065300" cy="232200"/>
            <a:chOff x="4937760" y="1060880"/>
            <a:chExt cx="4065300" cy="232200"/>
          </a:xfrm>
        </p:grpSpPr>
        <p:cxnSp>
          <p:nvCxnSpPr>
            <p:cNvPr id="356" name="Google Shape;356;g31cf0e9a1de_1_59"/>
            <p:cNvCxnSpPr/>
            <p:nvPr/>
          </p:nvCxnSpPr>
          <p:spPr>
            <a:xfrm>
              <a:off x="4937760" y="1196976"/>
              <a:ext cx="406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7" name="Google Shape;357;g31cf0e9a1de_1_59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Key Findings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g31cf0e9a1de_1_59"/>
          <p:cNvGrpSpPr/>
          <p:nvPr/>
        </p:nvGrpSpPr>
        <p:grpSpPr>
          <a:xfrm>
            <a:off x="874387" y="1331836"/>
            <a:ext cx="4065300" cy="232200"/>
            <a:chOff x="4937760" y="1060880"/>
            <a:chExt cx="4065300" cy="232200"/>
          </a:xfrm>
        </p:grpSpPr>
        <p:cxnSp>
          <p:nvCxnSpPr>
            <p:cNvPr id="359" name="Google Shape;359;g31cf0e9a1de_1_59"/>
            <p:cNvCxnSpPr/>
            <p:nvPr/>
          </p:nvCxnSpPr>
          <p:spPr>
            <a:xfrm>
              <a:off x="4937760" y="1196976"/>
              <a:ext cx="406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0" name="Google Shape;360;g31cf0e9a1de_1_59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g31cf0e9a1de_1_59"/>
          <p:cNvSpPr txBox="1"/>
          <p:nvPr/>
        </p:nvSpPr>
        <p:spPr>
          <a:xfrm>
            <a:off x="962825" y="1686625"/>
            <a:ext cx="985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BSV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2" name="Google Shape;362;g31cf0e9a1de_1_59"/>
          <p:cNvSpPr txBox="1"/>
          <p:nvPr/>
        </p:nvSpPr>
        <p:spPr>
          <a:xfrm>
            <a:off x="5631175" y="1686625"/>
            <a:ext cx="41427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Test MSE (Mean Squared Error)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 </a:t>
            </a:r>
            <a:r>
              <a:rPr lang="ko-KR" sz="1000">
                <a:solidFill>
                  <a:schemeClr val="dk1"/>
                </a:solidFill>
              </a:rPr>
              <a:t>모델의 예측값과 실제값의 평균 제곱 오차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 0에 가까울 수록 실제 값과 같음을 의미한다.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Test MAE (Mean Absolute Error)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모델의 예측겂과 실제값의 평균 절대 오차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모든 데이터를 로그변환 및 정규화 한 상태로 학습하였으며,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평가 시에는 학습시킨 스케일에 대해 지표를 계산하고 (Normalized), 저장해둔 스케일을 이용해 역정규화, 역로그변환하여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기존 스케일에 대해 지표를 계산했다. (Original Sacle)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Test R² (결정 계수)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 모델이 데이터를 얼마나 잘 나타내는가를 의미 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 R² = 1: 모델이 완벽하게 예측.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 R² = 0: 모델이 평균값만 예측.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  R² &lt; 0: 모델이 데이터를 잘못 설명.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모델이 테스트 데이터 변동의 약 </a:t>
            </a:r>
            <a:r>
              <a:rPr b="1" lang="ko-KR" sz="1000">
                <a:solidFill>
                  <a:schemeClr val="dk1"/>
                </a:solidFill>
              </a:rPr>
              <a:t>n%를 설명</a:t>
            </a:r>
            <a:r>
              <a:rPr lang="ko-KR" sz="1000">
                <a:solidFill>
                  <a:schemeClr val="dk1"/>
                </a:solidFill>
              </a:rPr>
              <a:t>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Test MAPE (Mean Absolute Percentage Error)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예측값과 실제값의 상대적 오차 백분율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예측값이 실제값과 대비하여 평균적으로n% 의 오차가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하이퍼파라미터를 조정해보며 얻은 결과이다.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LSTM은 BSV가 대표하는 군집의 코인 가격보다 DASH가 대표하는 군집의 코인 가격을 비교적 잘 예측하는 것으로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보인다.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또한 둘 다 장기적인 예측 성능은 떨어지는 것으로 보인다.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3" name="Google Shape;363;g31cf0e9a1de_1_59"/>
          <p:cNvSpPr txBox="1"/>
          <p:nvPr/>
        </p:nvSpPr>
        <p:spPr>
          <a:xfrm>
            <a:off x="3686225" y="410932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최종 Test 평가 지표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Normalized Results: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MSE: 0.0002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RMSE: 0.0152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MAE: 0.0105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 Scale Results: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MSE: 1.6824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ko-KR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RMSE: 1.2971</a:t>
            </a:r>
            <a:endParaRPr sz="10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MAE: 0.8449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R²: 0.7329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MAPE: 3.24%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4" name="Google Shape;364;g31cf0e9a1de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825" y="4109325"/>
            <a:ext cx="2723400" cy="230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g31cf0e9a1de_1_59"/>
          <p:cNvSpPr txBox="1"/>
          <p:nvPr/>
        </p:nvSpPr>
        <p:spPr>
          <a:xfrm>
            <a:off x="962825" y="4109325"/>
            <a:ext cx="985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DASH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ec1c05f85_0_2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LSTM 모델 기반 대표 코인 가격 예측</a:t>
            </a:r>
            <a:endParaRPr/>
          </a:p>
        </p:txBody>
      </p:sp>
      <p:sp>
        <p:nvSpPr>
          <p:cNvPr id="372" name="Google Shape;372;g31ec1c05f85_0_2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Analysis result</a:t>
            </a:r>
            <a:endParaRPr/>
          </a:p>
        </p:txBody>
      </p:sp>
      <p:grpSp>
        <p:nvGrpSpPr>
          <p:cNvPr id="373" name="Google Shape;373;g31ec1c05f85_0_2"/>
          <p:cNvGrpSpPr/>
          <p:nvPr/>
        </p:nvGrpSpPr>
        <p:grpSpPr>
          <a:xfrm>
            <a:off x="2920362" y="1080886"/>
            <a:ext cx="4065300" cy="232200"/>
            <a:chOff x="4937760" y="1060880"/>
            <a:chExt cx="4065300" cy="232200"/>
          </a:xfrm>
        </p:grpSpPr>
        <p:cxnSp>
          <p:nvCxnSpPr>
            <p:cNvPr id="374" name="Google Shape;374;g31ec1c05f85_0_2"/>
            <p:cNvCxnSpPr/>
            <p:nvPr/>
          </p:nvCxnSpPr>
          <p:spPr>
            <a:xfrm>
              <a:off x="4937760" y="1196976"/>
              <a:ext cx="406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5" name="Google Shape;375;g31ec1c05f85_0_2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6" name="Google Shape;376;g31ec1c05f8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" y="1993375"/>
            <a:ext cx="4780324" cy="31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1ec1c05f85_0_2"/>
          <p:cNvSpPr txBox="1"/>
          <p:nvPr/>
        </p:nvSpPr>
        <p:spPr>
          <a:xfrm>
            <a:off x="324000" y="1491750"/>
            <a:ext cx="77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예측 결과를 통한 최종 분석</a:t>
            </a:r>
            <a:endParaRPr b="1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78" name="Google Shape;378;g31ec1c05f85_0_2"/>
          <p:cNvSpPr txBox="1"/>
          <p:nvPr/>
        </p:nvSpPr>
        <p:spPr>
          <a:xfrm>
            <a:off x="5440500" y="1491750"/>
            <a:ext cx="40653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패턴을 예측했는가?</a:t>
            </a:r>
            <a:endParaRPr b="1"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No. “전날의 데이터와 오늘의 데이터가 같다.”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RandomWalk</a:t>
            </a:r>
            <a:endParaRPr b="1"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이전 상태에 기반하지만 완전히 무작위로 움직이는 데이터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랜덤워크를 판단하는 방법</a:t>
            </a:r>
            <a:endParaRPr b="1"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정상성 검사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: ADF (Augmented Dickey-Fuller)</a:t>
            </a:r>
            <a:b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: p-value &gt; 0.05 이면 랜덤워크일 가능성이 크다.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원본 DASH 데이터: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p-value: 0.24789181176065345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로그변환 및 정규화 후 DASH 데이터: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p-value: 0.5079344850129396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암호화폐의 가격은 </a:t>
            </a:r>
            <a:r>
              <a:rPr b="1"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패턴이 없는 무작위성을 띄기 때문에 LSTM 모델을 통해 미래의 가격을 예측하기 어렵고</a:t>
            </a:r>
            <a:r>
              <a:rPr lang="ko-KR" sz="13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,이를 통해 같은 군집 내 코인들의 가격을 예측하기는 어려울 것으로 보인다.</a:t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d17415dd4_0_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XGBoost </a:t>
            </a:r>
            <a:r>
              <a:rPr lang="ko-KR"/>
              <a:t>알고리즘 기반</a:t>
            </a:r>
            <a:endParaRPr/>
          </a:p>
        </p:txBody>
      </p:sp>
      <p:sp>
        <p:nvSpPr>
          <p:cNvPr id="385" name="Google Shape;385;g31d17415dd4_0_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Analysis result</a:t>
            </a:r>
            <a:endParaRPr/>
          </a:p>
        </p:txBody>
      </p:sp>
      <p:pic>
        <p:nvPicPr>
          <p:cNvPr id="386" name="Google Shape;386;g31d17415dd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75" y="1635700"/>
            <a:ext cx="3272151" cy="21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1d17415dd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5" y="3821663"/>
            <a:ext cx="3231575" cy="20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1d17415dd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925" y="1635700"/>
            <a:ext cx="2912824" cy="21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1d17415dd4_0_0"/>
          <p:cNvPicPr preferRelativeResize="0"/>
          <p:nvPr/>
        </p:nvPicPr>
        <p:blipFill rotWithShape="1">
          <a:blip r:embed="rId6">
            <a:alphaModFix/>
          </a:blip>
          <a:srcRect b="74071" l="0" r="0" t="0"/>
          <a:stretch/>
        </p:blipFill>
        <p:spPr>
          <a:xfrm>
            <a:off x="3074925" y="4322975"/>
            <a:ext cx="2801450" cy="131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g31d17415dd4_0_0"/>
          <p:cNvGrpSpPr/>
          <p:nvPr/>
        </p:nvGrpSpPr>
        <p:grpSpPr>
          <a:xfrm>
            <a:off x="633816" y="1226325"/>
            <a:ext cx="5330421" cy="232200"/>
            <a:chOff x="4937760" y="1060880"/>
            <a:chExt cx="4065300" cy="232200"/>
          </a:xfrm>
        </p:grpSpPr>
        <p:cxnSp>
          <p:nvCxnSpPr>
            <p:cNvPr id="391" name="Google Shape;391;g31d17415dd4_0_0"/>
            <p:cNvCxnSpPr/>
            <p:nvPr/>
          </p:nvCxnSpPr>
          <p:spPr>
            <a:xfrm>
              <a:off x="4937760" y="1196976"/>
              <a:ext cx="4065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2" name="Google Shape;392;g31d17415dd4_0_0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31d17415dd4_0_0"/>
          <p:cNvGrpSpPr/>
          <p:nvPr/>
        </p:nvGrpSpPr>
        <p:grpSpPr>
          <a:xfrm>
            <a:off x="6175353" y="1226325"/>
            <a:ext cx="3422962" cy="232200"/>
            <a:chOff x="4937760" y="1060880"/>
            <a:chExt cx="3699300" cy="232200"/>
          </a:xfrm>
        </p:grpSpPr>
        <p:cxnSp>
          <p:nvCxnSpPr>
            <p:cNvPr id="394" name="Google Shape;394;g31d17415dd4_0_0"/>
            <p:cNvCxnSpPr/>
            <p:nvPr/>
          </p:nvCxnSpPr>
          <p:spPr>
            <a:xfrm flipH="1" rot="10800000">
              <a:off x="4937760" y="1183176"/>
              <a:ext cx="3699300" cy="1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5" name="Google Shape;395;g31d17415dd4_0_0"/>
            <p:cNvSpPr/>
            <p:nvPr/>
          </p:nvSpPr>
          <p:spPr>
            <a:xfrm>
              <a:off x="6194803" y="1060880"/>
              <a:ext cx="1390500" cy="232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7F5E"/>
                </a:gs>
                <a:gs pos="100000">
                  <a:srgbClr val="F54E6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Key Findings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g31d17415dd4_0_0"/>
          <p:cNvSpPr/>
          <p:nvPr/>
        </p:nvSpPr>
        <p:spPr>
          <a:xfrm>
            <a:off x="6310175" y="5351875"/>
            <a:ext cx="26670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lang="ko-KR" sz="1200">
                <a:solidFill>
                  <a:schemeClr val="dk1"/>
                </a:solidFill>
              </a:rPr>
              <a:t>LUNC-USD : RMSE 1.99</a:t>
            </a:r>
            <a:endParaRPr sz="12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lang="ko-KR" sz="1200">
                <a:solidFill>
                  <a:schemeClr val="dk1"/>
                </a:solidFill>
              </a:rPr>
              <a:t>DASH-USD : RMSE 6.15</a:t>
            </a:r>
            <a:endParaRPr sz="12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lang="ko-KR" sz="1200">
                <a:solidFill>
                  <a:schemeClr val="dk1"/>
                </a:solidFill>
              </a:rPr>
              <a:t>BSV-USD : RMSE 7.89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7" name="Google Shape;397;g31d17415dd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238" y="1635700"/>
            <a:ext cx="2327463" cy="35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1d17415dd4_0_0"/>
          <p:cNvSpPr/>
          <p:nvPr/>
        </p:nvSpPr>
        <p:spPr>
          <a:xfrm>
            <a:off x="5800175" y="3850975"/>
            <a:ext cx="433800" cy="357900"/>
          </a:xfrm>
          <a:prstGeom prst="rightArrow">
            <a:avLst>
              <a:gd fmla="val 50000" name="adj1"/>
              <a:gd fmla="val 43532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99" name="Google Shape;399;g31d17415dd4_0_0"/>
          <p:cNvSpPr/>
          <p:nvPr/>
        </p:nvSpPr>
        <p:spPr>
          <a:xfrm>
            <a:off x="6340250" y="1849025"/>
            <a:ext cx="737400" cy="152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00" name="Google Shape;400;g31d17415dd4_0_0"/>
          <p:cNvSpPr/>
          <p:nvPr/>
        </p:nvSpPr>
        <p:spPr>
          <a:xfrm>
            <a:off x="6340250" y="3037150"/>
            <a:ext cx="737400" cy="152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01" name="Google Shape;401;g31d17415dd4_0_0"/>
          <p:cNvSpPr/>
          <p:nvPr/>
        </p:nvSpPr>
        <p:spPr>
          <a:xfrm>
            <a:off x="6310175" y="4225275"/>
            <a:ext cx="737400" cy="152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63d18537_3_1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전통적 시계열 모델 예측 기반</a:t>
            </a:r>
            <a:endParaRPr/>
          </a:p>
        </p:txBody>
      </p:sp>
      <p:sp>
        <p:nvSpPr>
          <p:cNvPr id="408" name="Google Shape;408;g31d63d18537_3_1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Analysis result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g31d63d18537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1577725"/>
            <a:ext cx="4236449" cy="235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g31d63d18537_3_1"/>
          <p:cNvCxnSpPr/>
          <p:nvPr/>
        </p:nvCxnSpPr>
        <p:spPr>
          <a:xfrm>
            <a:off x="633913" y="1304171"/>
            <a:ext cx="882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1" name="Google Shape;411;g31d63d18537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36" y="4031475"/>
            <a:ext cx="3977526" cy="220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1d63d18537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375" y="1577725"/>
            <a:ext cx="4370850" cy="22627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1d63d18537_3_1"/>
          <p:cNvSpPr/>
          <p:nvPr/>
        </p:nvSpPr>
        <p:spPr>
          <a:xfrm>
            <a:off x="4289724" y="1171632"/>
            <a:ext cx="1390500" cy="23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7F5E"/>
              </a:gs>
              <a:gs pos="100000">
                <a:srgbClr val="F54E6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1d63d18537_3_1"/>
          <p:cNvSpPr/>
          <p:nvPr/>
        </p:nvSpPr>
        <p:spPr>
          <a:xfrm>
            <a:off x="5044750" y="4914525"/>
            <a:ext cx="46659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1" lang="ko-KR" sz="1200">
                <a:solidFill>
                  <a:schemeClr val="dk1"/>
                </a:solidFill>
              </a:rPr>
              <a:t>LUNC-USD</a:t>
            </a:r>
            <a:r>
              <a:rPr lang="ko-KR" sz="1200">
                <a:solidFill>
                  <a:schemeClr val="dk1"/>
                </a:solidFill>
              </a:rPr>
              <a:t>: ARIMA와 SARIMA 모두 유사한 성능을 보임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1" lang="ko-KR" sz="1200">
                <a:solidFill>
                  <a:schemeClr val="dk1"/>
                </a:solidFill>
              </a:rPr>
              <a:t>DASH-USD</a:t>
            </a:r>
            <a:r>
              <a:rPr lang="ko-KR" sz="1200">
                <a:solidFill>
                  <a:schemeClr val="dk1"/>
                </a:solidFill>
              </a:rPr>
              <a:t>: SARIMA 모델이 더 나은 성능을 보여, 계절성을 반영하는 SARIMA 모델이 적합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1" lang="ko-KR" sz="1200">
                <a:solidFill>
                  <a:schemeClr val="dk1"/>
                </a:solidFill>
              </a:rPr>
              <a:t>BSV-USD</a:t>
            </a:r>
            <a:r>
              <a:rPr lang="ko-KR" sz="1200">
                <a:solidFill>
                  <a:schemeClr val="dk1"/>
                </a:solidFill>
              </a:rPr>
              <a:t>: ARIMA 모델이 더 낮은 RMSE를 보이며, 단순한 ARIMA 모델을 사용하는 것이 더 효율적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15" name="Google Shape;415;g31d63d18537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299" y="4221062"/>
            <a:ext cx="36576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1d63d18537_3_1"/>
          <p:cNvSpPr/>
          <p:nvPr/>
        </p:nvSpPr>
        <p:spPr>
          <a:xfrm>
            <a:off x="7270625" y="4221050"/>
            <a:ext cx="1390500" cy="185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17" name="Google Shape;417;g31d63d18537_3_1"/>
          <p:cNvSpPr/>
          <p:nvPr/>
        </p:nvSpPr>
        <p:spPr>
          <a:xfrm>
            <a:off x="7358650" y="4406150"/>
            <a:ext cx="1390500" cy="185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18" name="Google Shape;418;g31d63d18537_3_1"/>
          <p:cNvSpPr/>
          <p:nvPr/>
        </p:nvSpPr>
        <p:spPr>
          <a:xfrm>
            <a:off x="5907750" y="4567800"/>
            <a:ext cx="1275000" cy="185100"/>
          </a:xfrm>
          <a:prstGeom prst="frame">
            <a:avLst>
              <a:gd fmla="val 4514" name="adj1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d6d2c1b4f_9_128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25" name="Google Shape;425;g31d6d2c1b4f_9_128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Conclusion</a:t>
            </a:r>
            <a:endParaRPr/>
          </a:p>
        </p:txBody>
      </p:sp>
      <p:sp>
        <p:nvSpPr>
          <p:cNvPr id="426" name="Google Shape;426;g31d6d2c1b4f_9_128"/>
          <p:cNvSpPr txBox="1"/>
          <p:nvPr>
            <p:ph idx="1" type="body"/>
          </p:nvPr>
        </p:nvSpPr>
        <p:spPr>
          <a:xfrm>
            <a:off x="751976" y="715937"/>
            <a:ext cx="9064500" cy="6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1d6d2c1b4f_9_128"/>
          <p:cNvSpPr txBox="1"/>
          <p:nvPr/>
        </p:nvSpPr>
        <p:spPr>
          <a:xfrm>
            <a:off x="808350" y="4157250"/>
            <a:ext cx="8509200" cy="2635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Model Comparison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Random Forest, LSTM, XGBoost, 전통 시계열 (ARIMA, SARIMA) 모델 비교 결과,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-&gt; </a:t>
            </a:r>
            <a:r>
              <a:rPr b="1" lang="ko-KR" sz="1200">
                <a:solidFill>
                  <a:schemeClr val="dk1"/>
                </a:solidFill>
              </a:rPr>
              <a:t>Random Forest가 더 낮은 RMSE 값을 보여 성능이 뛰어난 것처럼 보이지만</a:t>
            </a:r>
            <a:r>
              <a:rPr lang="ko-KR" sz="1200">
                <a:solidFill>
                  <a:schemeClr val="dk1"/>
                </a:solidFill>
              </a:rPr>
              <a:t>, 시계열 데이터를 기준으로 봤을때는 </a:t>
            </a:r>
            <a:r>
              <a:rPr b="1" lang="ko-KR" sz="1200">
                <a:solidFill>
                  <a:schemeClr val="dk1"/>
                </a:solidFill>
              </a:rPr>
              <a:t>LSTM</a:t>
            </a:r>
            <a:r>
              <a:rPr lang="ko-KR" sz="1200">
                <a:solidFill>
                  <a:schemeClr val="dk1"/>
                </a:solidFill>
              </a:rPr>
              <a:t> 기법이 시계열 특성을 더 잘 반영하여 장기적인 예측에 유리함을 확인할 수 있었습니다.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sz="1200">
                <a:solidFill>
                  <a:schemeClr val="dk1"/>
                </a:solidFill>
              </a:rPr>
              <a:t>RMSE : 실제 값과 모델이 예측한 값 간의 오차를 측정하며, RMSE 값이 작을수록 예측 성능이 좋은 모델임을 나타냄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자료 수집의 한계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비정형 데이터의 처리 부족: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가격 데이터와 온체인 데이터 외에도 뉴스, 소셜 미디어, 투자 심리 등 비정형 데이터를 활용하지 못했습니다.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이러한 비정형 데이터는 가상자산 가격에 중요한 영향을 미칠 수 있지만, 현재 방법론에서는 다루지 않았습니다.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28" name="Google Shape;428;g31d6d2c1b4f_9_128"/>
          <p:cNvGraphicFramePr/>
          <p:nvPr/>
        </p:nvGraphicFramePr>
        <p:xfrm>
          <a:off x="808350" y="178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{E5E33FC3-A929-483D-8D5E-A9525E7D6371}</a:tableStyleId>
              </a:tblPr>
              <a:tblGrid>
                <a:gridCol w="1583050"/>
                <a:gridCol w="1394025"/>
                <a:gridCol w="1394025"/>
                <a:gridCol w="1394025"/>
              </a:tblGrid>
              <a:tr h="33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Model</a:t>
                      </a:r>
                      <a:endParaRPr sz="1300"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LUNC</a:t>
                      </a:r>
                      <a:endParaRPr sz="1300"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BSV</a:t>
                      </a:r>
                      <a:endParaRPr sz="1300"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DASH</a:t>
                      </a:r>
                      <a:endParaRPr sz="1300"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Random Forest</a:t>
                      </a:r>
                      <a:endParaRPr/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0.0000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4.7842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1.0027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LSTM</a:t>
                      </a:r>
                      <a:endParaRPr/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6.7020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1.2971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XGBoost</a:t>
                      </a:r>
                      <a:endParaRPr/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1.99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7.89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6.15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ARIMA</a:t>
                      </a:r>
                      <a:endParaRPr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24.88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80.81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191.18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SARIMA</a:t>
                      </a:r>
                      <a:endParaRPr/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24.24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85.89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391.85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525" marB="9145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9" name="Google Shape;429;g31d6d2c1b4f_9_128"/>
          <p:cNvSpPr/>
          <p:nvPr/>
        </p:nvSpPr>
        <p:spPr>
          <a:xfrm>
            <a:off x="808350" y="1486600"/>
            <a:ext cx="1583100" cy="23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7F5E"/>
              </a:gs>
              <a:gs pos="100000">
                <a:srgbClr val="F54E6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>
                <a:solidFill>
                  <a:srgbClr val="FFFFFF"/>
                </a:solidFill>
              </a:rPr>
              <a:t>Model </a:t>
            </a:r>
            <a:r>
              <a:rPr lang="ko-KR" sz="1200">
                <a:solidFill>
                  <a:srgbClr val="FFFFFF"/>
                </a:solidFill>
              </a:rPr>
              <a:t>Comparison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3ef234975_0_69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느낀점</a:t>
            </a:r>
            <a:endParaRPr/>
          </a:p>
        </p:txBody>
      </p:sp>
      <p:sp>
        <p:nvSpPr>
          <p:cNvPr id="436" name="Google Shape;436;g323ef234975_0_69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Reflection</a:t>
            </a:r>
            <a:endParaRPr/>
          </a:p>
        </p:txBody>
      </p:sp>
      <p:sp>
        <p:nvSpPr>
          <p:cNvPr id="437" name="Google Shape;437;g323ef234975_0_69"/>
          <p:cNvSpPr txBox="1"/>
          <p:nvPr/>
        </p:nvSpPr>
        <p:spPr>
          <a:xfrm>
            <a:off x="2661250" y="1360025"/>
            <a:ext cx="6134700" cy="51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(전명준) 가상자산 투자를 하고 있는 입장에서 방대한 코인 가격 데이터와 온체인 데이터 수집을 하는 방법을 익히고 빅데이터 학습모델을 적용하여 한계점과 개선할 점을 팀원들과 함께 고민 할 수 있는 유익한 프로젝트였습니다.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(유지연) 처음 암호화폐를 접한 입장에서, 관련 논문을 읽으며 암호화폐가 무엇인지 알 수 있었고 데이터 수집 방법을 알게 되어 흥미로웠다. LSTM 모델을 사용하여 모델을 학습하는 과정에서, 수집한 데이터 안에서도 학습에 쓸 데이터를 선택하고 정리하는 방식이 정말 다양함을 배웠고, 데이터에 대해 더 배우고 싶어진 유익한 시간이었다.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(설현일) 이번 프로젝트를 통해 암호화폐와 데이터 분석 알고리즘을 처음 접했으며, 데이터를 분석하고 예측하는 과정은 새로운 도전이었습니다. 생소한 분야라 어려움도 있었지만, 교수님의 명확한 피드백 덕분에 한계점을 파악하고 개선 방안을 고민하며 프로젝트를 성공적으로 마무리할 수 있어 보람된 경험이었습니다.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(김수민) 이번 프로젝트를 통해 다양한 머신러닝 기법을 활용하여 데이터 분석을 실질적으로 해볼 수 있어서 흥미로웠습니다. 교수님께서 몇차례에 걸쳐 멘토링을 해주셔서 방향성을 설정할 수 있었고 팀원들과 모델의 한계점과 개선 방안을 논의하며 많은 것을 배울 수 있었습니다.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38" name="Google Shape;438;g323ef234975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38" y="4855800"/>
            <a:ext cx="1815100" cy="1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23ef234975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200" y="2471525"/>
            <a:ext cx="1428625" cy="12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23ef234975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150" y="1196325"/>
            <a:ext cx="1732725" cy="14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23ef234975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688" y="3563350"/>
            <a:ext cx="1750100" cy="15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d6d2c1b4f_9_11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참고문헌</a:t>
            </a:r>
            <a:endParaRPr/>
          </a:p>
        </p:txBody>
      </p:sp>
      <p:sp>
        <p:nvSpPr>
          <p:cNvPr id="448" name="Google Shape;448;g31d6d2c1b4f_9_11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Reference list</a:t>
            </a:r>
            <a:endParaRPr/>
          </a:p>
        </p:txBody>
      </p:sp>
      <p:sp>
        <p:nvSpPr>
          <p:cNvPr id="449" name="Google Shape;449;g31d6d2c1b4f_9_11"/>
          <p:cNvSpPr txBox="1"/>
          <p:nvPr/>
        </p:nvSpPr>
        <p:spPr>
          <a:xfrm>
            <a:off x="681725" y="1196975"/>
            <a:ext cx="8792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조풍진, 이민혁, 송재욱 (2022). 한국 주식시장에서의 군집화 기반 페어트레이딩 포트폴리오 투자 연구, </a:t>
            </a:r>
            <a:r>
              <a:rPr i="1" lang="ko-KR">
                <a:solidFill>
                  <a:schemeClr val="dk1"/>
                </a:solidFill>
              </a:rPr>
              <a:t>Journal of Korean Society of Industrial and Systems Engineering</a:t>
            </a:r>
            <a:r>
              <a:rPr lang="ko-KR">
                <a:solidFill>
                  <a:schemeClr val="dk1"/>
                </a:solidFill>
              </a:rPr>
              <a:t>, 45(3), 123-130.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https://doi.org/10.11627/jksie.2022.45.3.123&amp;#8203;:contentReference[oaicite:0]{index=0</a:t>
            </a:r>
            <a:r>
              <a:rPr lang="ko-K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박재현, 서영석 (2022) 암호화폐 종가 예측 성능과 입력 변수 간의 연관성 분석, </a:t>
            </a:r>
            <a:r>
              <a:rPr i="1" lang="ko-KR">
                <a:solidFill>
                  <a:schemeClr val="dk1"/>
                </a:solidFill>
              </a:rPr>
              <a:t>KIPS Transactions on Software and Data Engineering</a:t>
            </a:r>
            <a:r>
              <a:rPr lang="ko-KR">
                <a:solidFill>
                  <a:schemeClr val="dk1"/>
                </a:solidFill>
              </a:rPr>
              <a:t>, 11(1), 19-28. 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</a:t>
            </a:r>
            <a:r>
              <a:rPr lang="ko-KR" u="sng">
                <a:solidFill>
                  <a:schemeClr val="hlink"/>
                </a:solidFill>
                <a:hlinkClick r:id="rId5"/>
              </a:rPr>
              <a:t>ttps://doi.org/10.3745/KTSDE.2022.11.1.19&amp;#8203;:contentReference[oaicite:1]{index=1</a:t>
            </a:r>
            <a:r>
              <a:rPr lang="ko-K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김준호, 성한울 (2022) 비트코인 가격 예측을 위한 LSTM 모델의 Hyper-parameter 최적화 연구, 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A Study on the Hyper-parameter Optimization of Bitcoin Price Prediction LSTM Model -Journal of the Korea Convergence Society | Korea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정화민 교수님 2024-2 빅데이터 예측분석 강의자료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"/>
          <p:cNvSpPr/>
          <p:nvPr/>
        </p:nvSpPr>
        <p:spPr>
          <a:xfrm>
            <a:off x="3128991" y="3991050"/>
            <a:ext cx="5037000" cy="3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125" lIns="74275" spcFirstLastPara="1" rIns="74275" wrap="square" tIns="3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r>
              <a:t/>
            </a:r>
            <a:endParaRPr b="0" i="0" sz="146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2"/>
          <p:cNvSpPr txBox="1"/>
          <p:nvPr/>
        </p:nvSpPr>
        <p:spPr>
          <a:xfrm>
            <a:off x="957406" y="2334875"/>
            <a:ext cx="313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감사합니다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585684" y="2382466"/>
            <a:ext cx="166500" cy="532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2"/>
          <p:cNvSpPr txBox="1"/>
          <p:nvPr/>
        </p:nvSpPr>
        <p:spPr>
          <a:xfrm>
            <a:off x="6622473" y="149201"/>
            <a:ext cx="33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lt1"/>
                </a:solidFill>
              </a:rPr>
              <a:t>2024-2 빅데이터 예측분석 기말 팀프로젝트 5팀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58" name="Google Shape;4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50" y="1851800"/>
            <a:ext cx="3495874" cy="38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2"/>
          <p:cNvSpPr txBox="1"/>
          <p:nvPr/>
        </p:nvSpPr>
        <p:spPr>
          <a:xfrm>
            <a:off x="523875" y="4190900"/>
            <a:ext cx="5037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소속 : 서강대학교 AI &amp; SW 대학원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전공 : 데이터사이언스 &amp; AI 전공 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과목 : </a:t>
            </a:r>
            <a:r>
              <a:rPr lang="ko-KR" sz="1800">
                <a:solidFill>
                  <a:srgbClr val="171616"/>
                </a:solidFill>
              </a:rPr>
              <a:t>빅데이터 분석 예측 / 지도교수 정화민 교수님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171616"/>
                </a:solidFill>
              </a:rPr>
              <a:t>5팀</a:t>
            </a:r>
            <a:r>
              <a:rPr b="0" i="0" lang="ko-KR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1800">
                <a:solidFill>
                  <a:srgbClr val="171616"/>
                </a:solidFill>
              </a:rPr>
              <a:t>설현일(팀장), 전명준, 유지연, 김수민</a:t>
            </a:r>
            <a:endParaRPr b="0" i="0" sz="1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d6d2c1b4f_9_2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분석 목적</a:t>
            </a:r>
            <a:endParaRPr/>
          </a:p>
        </p:txBody>
      </p:sp>
      <p:pic>
        <p:nvPicPr>
          <p:cNvPr descr="최근 트럼프 전 대통령이 당선되면서 가상화폐가 급등세를 이어가고 있습니다.&#10;&#10;비트코인은 미국 현지 시간으로 어제(12일) 오후, 사상 처음으로 9만 달러 선을 돌파하기도 했는데요.&#10;&#10;트럼프 당선인이, 지난 7월 &quot;미국을 가상화폐 수도로 만들 거&quot;라고 했던 만큼 앞으로 적극적인 친 가상화폐 정책을 펼 거라는 기대감이 시장에 반영된 겁니다.&#10;&#10;이런 가운데, 우리나라 투자자들의 관심은 가상자산 과세 여부에 쏠리고 있습니다.&#10;&#10;내년 1월 1일부터는 개정된 소득세법에 따라서 가상자산 투자로 얻은 소득에 세금을 매기게 되는데요.&#10;&#10;연 250만 원을 넘게 벌면, 초과 수입의 22%에 대해 과세합니다.&#10;&#10;하지만 지나친 과세라는 비판이 이어지면서 앞서 지난 7월, 정부는 가상자산 과세 시점을 2년 늦추는 방안을 내놨는데요.&#10;&#10;야당이 이걸 받아들일지가 관건입니다.&#10;&#10;[최상목/경제부총리 (지난 7월) : 가상자산에 대해서는 투자자 보호와 시장의 불공정거래 행위를 규율하는 관계 법령의 시행 성과를 점검할 필요가 있는 점을 고려하여 과세 시행 시기를 2년 유예하겠습니다.]&#10;&#10;가산자산 과세와 일종의 '세트'처럼 여겨지던 '금융투자소득세'가, 여야 합의로 폐지 수순을 밟는 만큼 형평성 측면에서 가상자산 과세 유예가 유력하다는 전망이 나오기도 했는데요.&#10;&#10;하지만 어제오늘 더불어민주당이 가상자산 과세 유예는 없다고 입장을 밝히며 선을 그었습니다.&#10;&#10;[노종면/더불어민주당 원내대변인 (원내대책회의, 어제) : 금투세는 폐지하기로 했다는 입장 이미 공개했고요. 가상자산에 대한 과세는 지금 정부·여당에서 2년 유예를 하자고 하는데, 수용 불가 입장입니다.]&#10;&#10;[황정아/더불어민주당 대변인 (오늘) : (당에서 조금 입장 변화 움직임이 있는지?) 아직까지 변화 움직임은 없고요, 오늘 최고위에서 그 안건은 논의되지 않았습니다.]&#10;&#10;내일 국회 기획재정위원회 조세소위에선, 금투세 폐지와 함께 본격적으로 가상자산에 과세 유예 논의가 이뤄질 걸로 보이는데요.&#10;&#10;연내 국회에서 과세 유예안이 통과되지 않는다면, 당장 내년부터 가상자산 수익에 대한 세금이 부과됩니다.&#10;&#10;앞서 가상자산 과세는 2022년 시행될 예정이었지만 과세 기반이 구축되지 않았다는 이유, 또 이용자 보호 체계 마련 명목 등으로 두 번 유예됐습니다.&#10;&#10;만약 이번에도 유예가 이뤄질 경우에는 가상자산 관련 규정 및 소비자 보호 방안 등 관련 시스템부터 구체화해야 한다는 목소리도 나옵니다.&#10;&#10;(영상편집 : 문이진)&#10;&#10;&#10;☞더 자세한 정보&#10;https://news.sbs.co.kr/y/?id=N1007871626&#10;&#10;☞[뉴블더] 기사 모아보기 &#10;https://news.sbs.co.kr/y/t/?id=10000000332&#10; &#10;&#10;#SBS뉴스 #비트코인 #개미 #트럼프 #과세&#10;&#10;▶SBS 뉴스 채널 구독하기 : https://n.sbs.co.kr/youtube &#10;&#10;♨지금 뜨거운 이슈, 함께 토론하기(스프 구독) : https://premium.sbs.co.kr&#10;&#10;▶SBS 뉴스 라이브 : https://n.sbs.co.kr/youtubeLive , https://n.sbs.co.kr/live &#10;&#10;▶SBS 뉴스 제보하기&#10;홈페이지: https://n.sbs.co.kr/inform &#10;애플리케이션: 'SBS뉴스' 앱 설치하고 제보 - https://n.sbs.co.kr/App &#10;카카오톡: 'SBS뉴스'와 친구 맺고 채팅 - https://pf.kakao.com/_ewsdq/chat &#10;페이스북: 'SBS뉴스' 메시지 전송 - https://www.facebook.com/sbs8news &#10;이메일: sbs8news@sbs.co.kr &#10;문자 # 누르고 6000 &#10;전화: 02-2113-6000 &#10;&#10;홈페이지: https://news.sbs.co.kr/ &#10;페이스북: https://www.facebook.com/sbs8news &#10;X(구:트위터): https://www.twitter.com/sbs8news&#10;카카오톡: https://pf.kakao.com/_ewsdq&#10;인스타그램: https://www.instagram.com/sbsnews&#10;&#10;Copyright Ⓒ SBS. All rights reserved. 무단 전재, 재배포 및 AI학습 이용 금지" id="111" name="Google Shape;111;g31d6d2c1b4f_9_2" title="&quot;두 달도 안 남았는데&quot;…코인 개미들에게 닥칠 상황 / SBS / 뉴블더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88" y="1570075"/>
            <a:ext cx="8272425" cy="4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1d6d2c1b4f_9_2"/>
          <p:cNvSpPr txBox="1"/>
          <p:nvPr/>
        </p:nvSpPr>
        <p:spPr>
          <a:xfrm>
            <a:off x="816800" y="740975"/>
            <a:ext cx="8272500" cy="46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75707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암호화폐 시장의 급격한 변동성과 정책적 요인을 통합적으로 분석하여, </a:t>
            </a:r>
            <a:endParaRPr i="1" sz="1500">
              <a:solidFill>
                <a:srgbClr val="75707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500">
                <a:solidFill>
                  <a:srgbClr val="75707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데이터 기반의 예측 가능성을 높이고 투자 및 정책 결정의 효율성을 제고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3" name="Google Shape;113;g31d6d2c1b4f_9_2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Research objective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3ed9f87be_0_2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 sz="2400"/>
              <a:t>분석 목적</a:t>
            </a:r>
            <a:endParaRPr sz="2400"/>
          </a:p>
        </p:txBody>
      </p:sp>
      <p:sp>
        <p:nvSpPr>
          <p:cNvPr id="119" name="Google Shape;119;g323ed9f87be_0_20"/>
          <p:cNvSpPr txBox="1"/>
          <p:nvPr/>
        </p:nvSpPr>
        <p:spPr>
          <a:xfrm>
            <a:off x="341744" y="1026863"/>
            <a:ext cx="92271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분석 필요성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시장적 관점: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암호화폐 시장은 급격한 변동성과 복잡성을 가지며, 투자자와 기업이 정확한 데이터를 기반으로 한 의사결정을 요구.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단순한 가격 예측이 아닌, 시장의 주요 요인(거래량, 환율 등)을 반영한 분석 필요성 증대.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기술적 관점: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빅데이터 및 머신러닝 알고리즘(Random Forest, LSTM, XGBoost 등)을 활용한 고도화된 분석 기법이 필요한 상황.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전통적 통계 분석 방법으로는 대규모 데이터의 상관성과 패턴을 효과적으로 분석하기 어려움.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분석 목적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시장적 목표: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PCA 및 K-Means 알고리즘을 통해 주요 암호화폐를 군집화하고 대표 코인을 선정하여 시장의 이해도를 높임.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암호화폐 시장 데이터를 기반으로 최적의 머신러닝 모델을 구축하여 가격 변동성을 예측하고 투자 및 전략적 결정을 지원.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기술적 목표: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다양한 데이터 소스(가격, 환율, 거래량 등)를 통합적으로 분석하여, 시장의 주요 패턴과 요인을 시각화.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예측 성능 지표(MAE, RMSE, R²)를 통해 최적의 모델을 선정하고, 실질적인 의사결정 도구로 활용.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g323ed9f87be_0_20"/>
          <p:cNvSpPr txBox="1"/>
          <p:nvPr/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</a:rPr>
              <a:t>Research objective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3ed9f87be_0_8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문헌 연구</a:t>
            </a:r>
            <a:endParaRPr/>
          </a:p>
        </p:txBody>
      </p:sp>
      <p:sp>
        <p:nvSpPr>
          <p:cNvPr id="126" name="Google Shape;126;g323ed9f87be_0_8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Literature Review</a:t>
            </a:r>
            <a:endParaRPr/>
          </a:p>
        </p:txBody>
      </p:sp>
      <p:graphicFrame>
        <p:nvGraphicFramePr>
          <p:cNvPr id="127" name="Google Shape;127;g323ed9f87be_0_8"/>
          <p:cNvGraphicFramePr/>
          <p:nvPr/>
        </p:nvGraphicFramePr>
        <p:xfrm>
          <a:off x="523876" y="97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{D7DDC397-8D00-463B-80B2-65266E4C44EB}</a:tableStyleId>
              </a:tblPr>
              <a:tblGrid>
                <a:gridCol w="463800"/>
                <a:gridCol w="2701975"/>
                <a:gridCol w="1065775"/>
                <a:gridCol w="1294125"/>
                <a:gridCol w="3378600"/>
              </a:tblGrid>
              <a:tr h="21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논문명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저자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내용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614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한국 주식시장에서의 군집화 기반 페어트레이딩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조풍진, 이민혁, 송재욱(2022)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ko-KR" sz="1100" u="none" cap="none" strike="noStrike">
                          <a:solidFill>
                            <a:srgbClr val="595959"/>
                          </a:solidFill>
                        </a:rPr>
                        <a:t> Journal of Korean Society of Industrial and Systems Engineering</a:t>
                      </a:r>
                      <a:endParaRPr i="1" sz="1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한국 주식시장에서 군집화 기반의 페어트레이딩 전략이 수익성을 가지는지 검증하고, 기존 공적분 기반 방법론과 비교하여 성과를 평가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Char char="●"/>
                      </a:pPr>
                      <a:r>
                        <a:rPr lang="ko-KR" sz="1100">
                          <a:solidFill>
                            <a:srgbClr val="0000FF"/>
                          </a:solidFill>
                        </a:rPr>
                        <a:t>K-평균 및 계층적 군집 알고리즘을 적용해 유사한 주가 흐름을 보이는 종목 간 페어를 탐색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군집화 기반의 페어트레이딩 전략이 유효하며, 특히 계층적 군집은 안정적인 수익성과 낮은 위험도를 기록, 기존 공적분 기반 방법론보다 높은 수익성을 보임​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 </a:t>
                      </a: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암호화폐 종가 예측 성능과 입력 변수 간의    </a:t>
                      </a:r>
                      <a:br>
                        <a:rPr lang="ko-KR" sz="1100">
                          <a:solidFill>
                            <a:srgbClr val="595959"/>
                          </a:solidFill>
                        </a:rPr>
                      </a:b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 </a:t>
                      </a: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연관성 분석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박재현, 서영석 (2022)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ko-KR" sz="1100">
                          <a:solidFill>
                            <a:schemeClr val="dk1"/>
                          </a:solidFill>
                        </a:rPr>
                        <a:t>정보처리학회논문지</a:t>
                      </a:r>
                      <a:endParaRPr i="1" sz="1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암호화폐 종가 예측에서 입력 변수들의 조합이 예측 성능에 미치는 영향을 분석하고, 최적의 변수 조합을 도출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Bitcoin, Ethereum 등 6개 암호화폐 데이터 수집(2018~2021년), </a:t>
                      </a:r>
                      <a:r>
                        <a:rPr lang="ko-KR" sz="1100">
                          <a:solidFill>
                            <a:srgbClr val="0000FF"/>
                          </a:solidFill>
                        </a:rPr>
                        <a:t>LSTM 모델</a:t>
                      </a: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을 사용해 다양한 입력 변수 조합(개장가, 고가, 저가, 종가, 거래량, 종가 변동률)을 평가, </a:t>
                      </a:r>
                      <a:r>
                        <a:rPr lang="ko-KR" sz="1100">
                          <a:solidFill>
                            <a:srgbClr val="0000FF"/>
                          </a:solidFill>
                        </a:rPr>
                        <a:t>상관분석 및 VIF(다중 공선성) 분석</a:t>
                      </a: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으로 변수의 독립성과 예측 성능에 미치는 영향 파악, </a:t>
                      </a:r>
                      <a:r>
                        <a:rPr lang="ko-KR" sz="1100">
                          <a:solidFill>
                            <a:srgbClr val="0000FF"/>
                          </a:solidFill>
                        </a:rPr>
                        <a:t>예측 성능 지표(MSE, RMSE, MAE, R²)</a:t>
                      </a: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로 최적 변수 조합 도출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개장가, 고가, 저가, 거래량, 종가의 조합이 가장 우수한 성능을 기록. 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4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 어텐션 메커니즘을 활용한 채소 가격 예측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임혜진 (2020)</a:t>
                      </a:r>
                      <a:endParaRPr b="0" i="0" sz="11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ko-KR" sz="1100">
                          <a:solidFill>
                            <a:srgbClr val="595959"/>
                          </a:solidFill>
                        </a:rPr>
                        <a:t>세종대학교 </a:t>
                      </a:r>
                      <a:endParaRPr i="1" sz="11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ko-KR" sz="1100">
                          <a:solidFill>
                            <a:srgbClr val="595959"/>
                          </a:solidFill>
                        </a:rPr>
                        <a:t>석사학위 논문</a:t>
                      </a:r>
                      <a:endParaRPr i="1" sz="1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어텐션 메커니즘을 적용해 채소 가격 예측의 정확도를 높이고, 해당 모델이 기존 기법보다 우수한지 확인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어텐션 메커니즘이 포함된 </a:t>
                      </a:r>
                      <a:r>
                        <a:rPr lang="ko-KR" sz="1100">
                          <a:solidFill>
                            <a:srgbClr val="0000FF"/>
                          </a:solidFill>
                        </a:rPr>
                        <a:t>딥러닝 모델 설계 및 학습, 존 모델(LSTM, GRU 등)과의 비교 실험, 예측 정확도 및 성능 지표(RMSE, MAE) 분석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  <a:p>
                      <a:pPr indent="-177850" lvl="0" marL="216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>
                          <a:solidFill>
                            <a:srgbClr val="595959"/>
                          </a:solidFill>
                        </a:rPr>
                        <a:t>어텐션 메커니즘 기반 모델이 기존 모델에 비해 예측 정확도 및 성능이 우수하며, 중요 변수를 강조해 예측 성능을 효과적으로 개선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" name="Google Shape;128;g323ed9f87be_0_8"/>
          <p:cNvSpPr/>
          <p:nvPr/>
        </p:nvSpPr>
        <p:spPr>
          <a:xfrm>
            <a:off x="987675" y="2758775"/>
            <a:ext cx="630000" cy="126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698D4"/>
              </a:gs>
              <a:gs pos="100000">
                <a:srgbClr val="3757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방법론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23ed9f87be_0_8"/>
          <p:cNvSpPr/>
          <p:nvPr/>
        </p:nvSpPr>
        <p:spPr>
          <a:xfrm>
            <a:off x="987675" y="1133825"/>
            <a:ext cx="630000" cy="126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698D4"/>
              </a:gs>
              <a:gs pos="100000">
                <a:srgbClr val="3757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방법론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23ed9f87be_0_8"/>
          <p:cNvSpPr/>
          <p:nvPr/>
        </p:nvSpPr>
        <p:spPr>
          <a:xfrm>
            <a:off x="987675" y="4630375"/>
            <a:ext cx="630000" cy="126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698D4"/>
              </a:gs>
              <a:gs pos="100000">
                <a:srgbClr val="3757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방법론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3ef234975_0_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방향성 설정</a:t>
            </a:r>
            <a:endParaRPr/>
          </a:p>
        </p:txBody>
      </p:sp>
      <p:sp>
        <p:nvSpPr>
          <p:cNvPr id="137" name="Google Shape;137;g323ef234975_0_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>
                <a:solidFill>
                  <a:srgbClr val="FFFFFF"/>
                </a:solidFill>
              </a:rPr>
              <a:t>Defining Methodological Direction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g323ef234975_0_0"/>
          <p:cNvSpPr/>
          <p:nvPr/>
        </p:nvSpPr>
        <p:spPr>
          <a:xfrm>
            <a:off x="3607053" y="2167562"/>
            <a:ext cx="2535300" cy="11529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ctr" bIns="45700" lIns="91425" spcFirstLastPara="1" rIns="91425" wrap="square" tIns="21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ko-KR" sz="1600">
                <a:solidFill>
                  <a:srgbClr val="FFFFFF"/>
                </a:solidFill>
              </a:rPr>
              <a:t>빅데이터 분석기법을 활용한 암호화폐 가격 예측 모델링</a:t>
            </a:r>
            <a:endParaRPr/>
          </a:p>
        </p:txBody>
      </p:sp>
      <p:cxnSp>
        <p:nvCxnSpPr>
          <p:cNvPr id="139" name="Google Shape;139;g323ef234975_0_0"/>
          <p:cNvCxnSpPr/>
          <p:nvPr/>
        </p:nvCxnSpPr>
        <p:spPr>
          <a:xfrm>
            <a:off x="619507" y="2171531"/>
            <a:ext cx="2523600" cy="33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323ef234975_0_0"/>
          <p:cNvSpPr txBox="1"/>
          <p:nvPr/>
        </p:nvSpPr>
        <p:spPr>
          <a:xfrm>
            <a:off x="2336420" y="2198042"/>
            <a:ext cx="10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Question 1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23ef234975_0_0"/>
          <p:cNvSpPr/>
          <p:nvPr/>
        </p:nvSpPr>
        <p:spPr>
          <a:xfrm flipH="1">
            <a:off x="601157" y="2121844"/>
            <a:ext cx="173100" cy="45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" name="Google Shape;142;g323ef234975_0_0"/>
          <p:cNvGraphicFramePr/>
          <p:nvPr/>
        </p:nvGraphicFramePr>
        <p:xfrm>
          <a:off x="616966" y="24517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{E5E33FC3-A929-483D-8D5E-A9525E7D6371}</a:tableStyleId>
              </a:tblPr>
              <a:tblGrid>
                <a:gridCol w="2526125"/>
              </a:tblGrid>
              <a:tr h="86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3F3F3F"/>
                          </a:solidFill>
                        </a:rPr>
                        <a:t>암호화폐 데이터를 기반으로 대표 코인을 선정하는 최적의 방법은 무엇인가?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43" name="Google Shape;143;g323ef234975_0_0"/>
          <p:cNvCxnSpPr/>
          <p:nvPr/>
        </p:nvCxnSpPr>
        <p:spPr>
          <a:xfrm flipH="1" rot="10800000">
            <a:off x="6575715" y="2167488"/>
            <a:ext cx="2609700" cy="13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g323ef234975_0_0"/>
          <p:cNvSpPr txBox="1"/>
          <p:nvPr/>
        </p:nvSpPr>
        <p:spPr>
          <a:xfrm>
            <a:off x="6490752" y="2198042"/>
            <a:ext cx="109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Question 2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23ef234975_0_0"/>
          <p:cNvSpPr/>
          <p:nvPr/>
        </p:nvSpPr>
        <p:spPr>
          <a:xfrm>
            <a:off x="9024211" y="2121843"/>
            <a:ext cx="173100" cy="45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" name="Google Shape;146;g323ef234975_0_0"/>
          <p:cNvGraphicFramePr/>
          <p:nvPr/>
        </p:nvGraphicFramePr>
        <p:xfrm>
          <a:off x="6575715" y="2451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{E5E33FC3-A929-483D-8D5E-A9525E7D6371}</a:tableStyleId>
              </a:tblPr>
              <a:tblGrid>
                <a:gridCol w="2609725"/>
              </a:tblGrid>
              <a:tr h="84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3F3F3F"/>
                          </a:solidFill>
                        </a:rPr>
                        <a:t>선정된 대표 코인의 데이터를 활용하여 암호화폐 가격을 예측하는 최적의 모델은 무엇인가?</a:t>
                      </a:r>
                      <a:endParaRPr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147" name="Google Shape;147;g323ef234975_0_0"/>
          <p:cNvGrpSpPr/>
          <p:nvPr/>
        </p:nvGrpSpPr>
        <p:grpSpPr>
          <a:xfrm>
            <a:off x="6087245" y="2707872"/>
            <a:ext cx="312923" cy="193789"/>
            <a:chOff x="3505570" y="4002220"/>
            <a:chExt cx="836246" cy="517875"/>
          </a:xfrm>
        </p:grpSpPr>
        <p:sp>
          <p:nvSpPr>
            <p:cNvPr id="148" name="Google Shape;148;g323ef234975_0_0"/>
            <p:cNvSpPr/>
            <p:nvPr/>
          </p:nvSpPr>
          <p:spPr>
            <a:xfrm rot="8100000">
              <a:off x="3899783" y="4078061"/>
              <a:ext cx="366192" cy="366192"/>
            </a:xfrm>
            <a:custGeom>
              <a:rect b="b" l="l" r="r" t="t"/>
              <a:pathLst>
                <a:path extrusionOk="0" h="365988" w="365988">
                  <a:moveTo>
                    <a:pt x="0" y="365988"/>
                  </a:moveTo>
                  <a:lnTo>
                    <a:pt x="0" y="0"/>
                  </a:lnTo>
                  <a:lnTo>
                    <a:pt x="365988" y="0"/>
                  </a:lnTo>
                </a:path>
              </a:pathLst>
            </a:custGeom>
            <a:noFill/>
            <a:ln cap="rnd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323ef234975_0_0"/>
            <p:cNvSpPr/>
            <p:nvPr/>
          </p:nvSpPr>
          <p:spPr>
            <a:xfrm rot="8100000">
              <a:off x="3581410" y="4078063"/>
              <a:ext cx="366192" cy="366192"/>
            </a:xfrm>
            <a:custGeom>
              <a:rect b="b" l="l" r="r" t="t"/>
              <a:pathLst>
                <a:path extrusionOk="0" h="365988" w="365988">
                  <a:moveTo>
                    <a:pt x="0" y="365988"/>
                  </a:moveTo>
                  <a:lnTo>
                    <a:pt x="0" y="0"/>
                  </a:lnTo>
                  <a:lnTo>
                    <a:pt x="365988" y="0"/>
                  </a:lnTo>
                </a:path>
              </a:pathLst>
            </a:custGeom>
            <a:noFill/>
            <a:ln cap="rnd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323ef234975_0_0"/>
          <p:cNvGrpSpPr/>
          <p:nvPr/>
        </p:nvGrpSpPr>
        <p:grpSpPr>
          <a:xfrm rot="10800000">
            <a:off x="3276761" y="2700378"/>
            <a:ext cx="312923" cy="193789"/>
            <a:chOff x="3505570" y="4002220"/>
            <a:chExt cx="836246" cy="517875"/>
          </a:xfrm>
        </p:grpSpPr>
        <p:sp>
          <p:nvSpPr>
            <p:cNvPr id="151" name="Google Shape;151;g323ef234975_0_0"/>
            <p:cNvSpPr/>
            <p:nvPr/>
          </p:nvSpPr>
          <p:spPr>
            <a:xfrm rot="8100000">
              <a:off x="3899783" y="4078061"/>
              <a:ext cx="366192" cy="366192"/>
            </a:xfrm>
            <a:custGeom>
              <a:rect b="b" l="l" r="r" t="t"/>
              <a:pathLst>
                <a:path extrusionOk="0" h="365988" w="365988">
                  <a:moveTo>
                    <a:pt x="0" y="365988"/>
                  </a:moveTo>
                  <a:lnTo>
                    <a:pt x="0" y="0"/>
                  </a:lnTo>
                  <a:lnTo>
                    <a:pt x="365988" y="0"/>
                  </a:lnTo>
                </a:path>
              </a:pathLst>
            </a:custGeom>
            <a:noFill/>
            <a:ln cap="rnd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23ef234975_0_0"/>
            <p:cNvSpPr/>
            <p:nvPr/>
          </p:nvSpPr>
          <p:spPr>
            <a:xfrm rot="8100000">
              <a:off x="3581410" y="4078063"/>
              <a:ext cx="366192" cy="366192"/>
            </a:xfrm>
            <a:custGeom>
              <a:rect b="b" l="l" r="r" t="t"/>
              <a:pathLst>
                <a:path extrusionOk="0" h="365988" w="365988">
                  <a:moveTo>
                    <a:pt x="0" y="365988"/>
                  </a:moveTo>
                  <a:lnTo>
                    <a:pt x="0" y="0"/>
                  </a:lnTo>
                  <a:lnTo>
                    <a:pt x="365988" y="0"/>
                  </a:lnTo>
                </a:path>
              </a:pathLst>
            </a:custGeom>
            <a:noFill/>
            <a:ln cap="rnd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g323ef234975_0_0"/>
          <p:cNvSpPr/>
          <p:nvPr/>
        </p:nvSpPr>
        <p:spPr>
          <a:xfrm>
            <a:off x="4073016" y="3597754"/>
            <a:ext cx="1755600" cy="347400"/>
          </a:xfrm>
          <a:prstGeom prst="downArrow">
            <a:avLst>
              <a:gd fmla="val 50000" name="adj1"/>
              <a:gd fmla="val 100000" name="adj2"/>
            </a:avLst>
          </a:prstGeom>
          <a:gradFill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23ef234975_0_0"/>
          <p:cNvSpPr txBox="1"/>
          <p:nvPr/>
        </p:nvSpPr>
        <p:spPr>
          <a:xfrm>
            <a:off x="4125076" y="2180688"/>
            <a:ext cx="14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Question</a:t>
            </a:r>
            <a:endParaRPr b="1" i="0" sz="14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23ef234975_0_0"/>
          <p:cNvSpPr/>
          <p:nvPr/>
        </p:nvSpPr>
        <p:spPr>
          <a:xfrm>
            <a:off x="696739" y="4222552"/>
            <a:ext cx="8727600" cy="166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g323ef234975_0_0"/>
          <p:cNvGrpSpPr/>
          <p:nvPr/>
        </p:nvGrpSpPr>
        <p:grpSpPr>
          <a:xfrm>
            <a:off x="2164354" y="4393687"/>
            <a:ext cx="1954532" cy="458939"/>
            <a:chOff x="1366932" y="3683405"/>
            <a:chExt cx="2187012" cy="458939"/>
          </a:xfrm>
        </p:grpSpPr>
        <p:sp>
          <p:nvSpPr>
            <p:cNvPr id="157" name="Google Shape;157;g323ef234975_0_0"/>
            <p:cNvSpPr/>
            <p:nvPr/>
          </p:nvSpPr>
          <p:spPr>
            <a:xfrm>
              <a:off x="1456944" y="3763444"/>
              <a:ext cx="2097000" cy="378900"/>
            </a:xfrm>
            <a:prstGeom prst="roundRect">
              <a:avLst>
                <a:gd fmla="val 9381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144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ko-KR" sz="1200">
                  <a:solidFill>
                    <a:schemeClr val="dk1"/>
                  </a:solidFill>
                </a:rPr>
                <a:t>대표 암호화폐 선정</a:t>
              </a:r>
              <a:endPara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" name="Google Shape;158;g323ef234975_0_0"/>
            <p:cNvSpPr/>
            <p:nvPr/>
          </p:nvSpPr>
          <p:spPr>
            <a:xfrm>
              <a:off x="1366932" y="3683405"/>
              <a:ext cx="312900" cy="180000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b="0" i="0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9" name="Google Shape;159;g323ef234975_0_0"/>
          <p:cNvGrpSpPr/>
          <p:nvPr/>
        </p:nvGrpSpPr>
        <p:grpSpPr>
          <a:xfrm>
            <a:off x="2170389" y="5077919"/>
            <a:ext cx="1954529" cy="458194"/>
            <a:chOff x="1373037" y="4262536"/>
            <a:chExt cx="2180907" cy="458194"/>
          </a:xfrm>
        </p:grpSpPr>
        <p:sp>
          <p:nvSpPr>
            <p:cNvPr id="160" name="Google Shape;160;g323ef234975_0_0"/>
            <p:cNvSpPr/>
            <p:nvPr/>
          </p:nvSpPr>
          <p:spPr>
            <a:xfrm>
              <a:off x="1456944" y="4341830"/>
              <a:ext cx="2097000" cy="378900"/>
            </a:xfrm>
            <a:prstGeom prst="roundRect">
              <a:avLst>
                <a:gd fmla="val 9381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144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가격 예측 및 모델 평가</a:t>
              </a:r>
              <a:endPara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" name="Google Shape;161;g323ef234975_0_0"/>
            <p:cNvSpPr/>
            <p:nvPr/>
          </p:nvSpPr>
          <p:spPr>
            <a:xfrm>
              <a:off x="1373037" y="4262536"/>
              <a:ext cx="312900" cy="180000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ko-KR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b="0" i="0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2" name="Google Shape;162;g323ef234975_0_0"/>
          <p:cNvSpPr/>
          <p:nvPr/>
        </p:nvSpPr>
        <p:spPr>
          <a:xfrm>
            <a:off x="2025667" y="4468336"/>
            <a:ext cx="54900" cy="1067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g323ef234975_0_0"/>
          <p:cNvSpPr txBox="1"/>
          <p:nvPr/>
        </p:nvSpPr>
        <p:spPr>
          <a:xfrm>
            <a:off x="1046957" y="4939464"/>
            <a:ext cx="82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endParaRPr b="0" i="0" sz="12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g323ef234975_0_0"/>
          <p:cNvSpPr txBox="1"/>
          <p:nvPr/>
        </p:nvSpPr>
        <p:spPr>
          <a:xfrm>
            <a:off x="4202650" y="5190525"/>
            <a:ext cx="5135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9850" lvl="0" marL="3968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</a:pPr>
            <a:r>
              <a:rPr b="1" lang="ko-KR" sz="11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Forest, LSTM, XGBoost 등 다양한 모델로 암호화폐 가격 예측 수행하고자 함</a:t>
            </a:r>
            <a:endParaRPr b="1"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9850" lvl="0" marL="3968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</a:pPr>
            <a:r>
              <a:rPr b="1" lang="ko-KR" sz="11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예측 성능 지표(MAE, RMSE, R²)를 기반으로 최적 모델 도출하고자 함</a:t>
            </a:r>
            <a:endParaRPr b="1"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g323ef234975_0_0"/>
          <p:cNvSpPr txBox="1"/>
          <p:nvPr/>
        </p:nvSpPr>
        <p:spPr>
          <a:xfrm>
            <a:off x="4202650" y="4468325"/>
            <a:ext cx="5403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9850" lvl="0" marL="3968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</a:pPr>
            <a:r>
              <a:rPr b="1" lang="ko-KR" sz="11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수집 데이터: 가격 데이터(고가, 저가, 개장가, 종가, 거래량), 환율 데이터</a:t>
            </a:r>
            <a:endParaRPr b="1"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9850" lvl="0" marL="3968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</a:pPr>
            <a:r>
              <a:rPr b="1" lang="ko-KR" sz="11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PCA와 K-Means를 사용하여 대표 암호화폐 선정 → 대표 암호화폐(BSV, DASH, LUNC)</a:t>
            </a:r>
            <a:endParaRPr b="1"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d63d18537_0_0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자료수집 및 방법론 설명</a:t>
            </a:r>
            <a:endParaRPr/>
          </a:p>
        </p:txBody>
      </p:sp>
      <p:sp>
        <p:nvSpPr>
          <p:cNvPr id="171" name="Google Shape;171;g31d63d18537_0_0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Data and method explanation</a:t>
            </a:r>
            <a:endParaRPr/>
          </a:p>
        </p:txBody>
      </p:sp>
      <p:sp>
        <p:nvSpPr>
          <p:cNvPr id="172" name="Google Shape;172;g31d63d18537_0_0"/>
          <p:cNvSpPr txBox="1"/>
          <p:nvPr/>
        </p:nvSpPr>
        <p:spPr>
          <a:xfrm>
            <a:off x="341744" y="1026863"/>
            <a:ext cx="9227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목표: BTC, ETH, SOL 가격 및 온체인 데이터 수집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방법: </a:t>
            </a:r>
            <a:endParaRPr/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Dune Analytics API를 통해 특정 쿼리의 결과 데이터를 CSV 형식으로 처리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여러 쿼리의 결과를 하나의 Excel 파일로 저장하는 Python </a:t>
            </a:r>
            <a:r>
              <a:rPr lang="ko-KR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코드 작성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코드 구성 및 설명: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Dune API 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 데이터를 데이터프레임으로 변환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쿼리 결과를 Excel로 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Excel 파일 저장 및 실행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수집 데이터: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BTC, ETH, SOL (Price, Volatility, Avg_txn,fee, Active_address)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Fees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Transfers Volume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1d63d185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455" y="4943582"/>
            <a:ext cx="4224921" cy="177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d63d185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3388" y="4943582"/>
            <a:ext cx="3043048" cy="1775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1d63d18537_0_0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전명준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d63d18537_0_8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자료수집 및 방법론 설명</a:t>
            </a:r>
            <a:endParaRPr/>
          </a:p>
        </p:txBody>
      </p:sp>
      <p:sp>
        <p:nvSpPr>
          <p:cNvPr id="181" name="Google Shape;181;g31d63d18537_0_8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Data and method explanation</a:t>
            </a:r>
            <a:endParaRPr/>
          </a:p>
        </p:txBody>
      </p:sp>
      <p:sp>
        <p:nvSpPr>
          <p:cNvPr id="182" name="Google Shape;182;g31d63d18537_0_8"/>
          <p:cNvSpPr txBox="1"/>
          <p:nvPr/>
        </p:nvSpPr>
        <p:spPr>
          <a:xfrm>
            <a:off x="341744" y="1026863"/>
            <a:ext cx="9227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목표: 500 여종 코인 가격 데이터(5년 동안의 일간 데이터)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방법: </a:t>
            </a:r>
            <a:endParaRPr/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Yahoo Finance API를 사용하여 지정한 티커(주식 또는 가상자산 등)의 금융 데이터 확보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전체 데이터를 Excel 파일로 저장하는 Python </a:t>
            </a:r>
            <a:r>
              <a:rPr lang="ko-KR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코드</a:t>
            </a: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작성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코드 구성 및 설명: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yfinance 라이브러리를 활용하여 지정한 티커 리스트에 대해 금융 데이터를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 설정 (5년)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티커 목록 읽기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저장 (Excel 파일)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수집 데이터: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450 여종 코인 가격 데이터</a:t>
            </a:r>
            <a:endParaRPr/>
          </a:p>
        </p:txBody>
      </p:sp>
      <p:pic>
        <p:nvPicPr>
          <p:cNvPr id="183" name="Google Shape;183;g31d63d18537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938" y="4304143"/>
            <a:ext cx="7564723" cy="22917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1d63d18537_0_8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전명준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63d18537_0_15"/>
          <p:cNvSpPr txBox="1"/>
          <p:nvPr>
            <p:ph type="title"/>
          </p:nvPr>
        </p:nvSpPr>
        <p:spPr>
          <a:xfrm>
            <a:off x="751976" y="251351"/>
            <a:ext cx="915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rPr lang="ko-KR"/>
              <a:t>자료수집 및 방법론 설명</a:t>
            </a:r>
            <a:endParaRPr/>
          </a:p>
        </p:txBody>
      </p:sp>
      <p:sp>
        <p:nvSpPr>
          <p:cNvPr id="190" name="Google Shape;190;g31d63d18537_0_15"/>
          <p:cNvSpPr txBox="1"/>
          <p:nvPr>
            <p:ph idx="2" type="body"/>
          </p:nvPr>
        </p:nvSpPr>
        <p:spPr>
          <a:xfrm>
            <a:off x="6783388" y="216987"/>
            <a:ext cx="312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Data and method explanation</a:t>
            </a:r>
            <a:endParaRPr/>
          </a:p>
        </p:txBody>
      </p:sp>
      <p:sp>
        <p:nvSpPr>
          <p:cNvPr id="191" name="Google Shape;191;g31d63d18537_0_15"/>
          <p:cNvSpPr txBox="1"/>
          <p:nvPr/>
        </p:nvSpPr>
        <p:spPr>
          <a:xfrm>
            <a:off x="341744" y="1026863"/>
            <a:ext cx="9227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목표: </a:t>
            </a:r>
            <a:r>
              <a:rPr lang="ko-KR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Factor loading으로 도출된 대표 </a:t>
            </a: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코인 가격 데이터(5년 동안의 일간 데이터)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방법: </a:t>
            </a:r>
            <a:endParaRPr/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Yahoo Finance API를 사용하여 지정한 티커(주식 또는 가상자산 등)의 금융 </a:t>
            </a:r>
            <a:r>
              <a:rPr lang="ko-KR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상세</a:t>
            </a: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데이터 확보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전체 데이터를 Excel 파일로 저장하는 Python 스크립트 작성</a:t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D0D0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D0D0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코드 구성 및 설명: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yfinance 라이브러리를 활용하여 지정한 티커 리스트에 대해 금융 데이터를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 설정 (5년)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가격 데이터 추가 (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Open, High, Low</a:t>
            </a:r>
            <a:r>
              <a:rPr lang="ko-KR"/>
              <a:t>, Close, Volume) + 환율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티커 목록 읽기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저장 (Excel 파일)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수집 데이터: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/>
              <a:t>대표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코인</a:t>
            </a:r>
            <a:r>
              <a:rPr lang="ko-KR"/>
              <a:t>의 상세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가격 데이터</a:t>
            </a:r>
            <a:endParaRPr/>
          </a:p>
        </p:txBody>
      </p:sp>
      <p:pic>
        <p:nvPicPr>
          <p:cNvPr id="192" name="Google Shape;192;g31d63d1853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263" y="4924463"/>
            <a:ext cx="5116080" cy="1770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1d63d18537_0_15"/>
          <p:cNvSpPr txBox="1"/>
          <p:nvPr/>
        </p:nvSpPr>
        <p:spPr>
          <a:xfrm>
            <a:off x="9905875" y="0"/>
            <a:ext cx="101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전명준</a:t>
            </a:r>
            <a:endParaRPr b="1" sz="1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10215</dc:creator>
</cp:coreProperties>
</file>